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6" r:id="rId2"/>
    <p:sldMasterId id="2147483664" r:id="rId3"/>
    <p:sldMasterId id="2147483674" r:id="rId4"/>
    <p:sldMasterId id="2147483685" r:id="rId5"/>
    <p:sldMasterId id="2147483693" r:id="rId6"/>
    <p:sldMasterId id="2147483701" r:id="rId7"/>
  </p:sldMasterIdLst>
  <p:notesMasterIdLst>
    <p:notesMasterId r:id="rId86"/>
  </p:notesMasterIdLst>
  <p:sldIdLst>
    <p:sldId id="256" r:id="rId8"/>
    <p:sldId id="258" r:id="rId9"/>
    <p:sldId id="424" r:id="rId10"/>
    <p:sldId id="425" r:id="rId11"/>
    <p:sldId id="491" r:id="rId12"/>
    <p:sldId id="492" r:id="rId13"/>
    <p:sldId id="426" r:id="rId14"/>
    <p:sldId id="427" r:id="rId15"/>
    <p:sldId id="428" r:id="rId16"/>
    <p:sldId id="429" r:id="rId17"/>
    <p:sldId id="430" r:id="rId18"/>
    <p:sldId id="431" r:id="rId19"/>
    <p:sldId id="494" r:id="rId20"/>
    <p:sldId id="433" r:id="rId21"/>
    <p:sldId id="434" r:id="rId22"/>
    <p:sldId id="435" r:id="rId23"/>
    <p:sldId id="436" r:id="rId24"/>
    <p:sldId id="437" r:id="rId25"/>
    <p:sldId id="438" r:id="rId26"/>
    <p:sldId id="495" r:id="rId27"/>
    <p:sldId id="440" r:id="rId28"/>
    <p:sldId id="441" r:id="rId29"/>
    <p:sldId id="442" r:id="rId30"/>
    <p:sldId id="443" r:id="rId31"/>
    <p:sldId id="493" r:id="rId32"/>
    <p:sldId id="444" r:id="rId33"/>
    <p:sldId id="446" r:id="rId34"/>
    <p:sldId id="445" r:id="rId35"/>
    <p:sldId id="447" r:id="rId36"/>
    <p:sldId id="448" r:id="rId37"/>
    <p:sldId id="449" r:id="rId38"/>
    <p:sldId id="452" r:id="rId39"/>
    <p:sldId id="451" r:id="rId40"/>
    <p:sldId id="453" r:id="rId41"/>
    <p:sldId id="455" r:id="rId42"/>
    <p:sldId id="454"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72" r:id="rId60"/>
    <p:sldId id="473" r:id="rId61"/>
    <p:sldId id="474" r:id="rId62"/>
    <p:sldId id="475" r:id="rId63"/>
    <p:sldId id="476" r:id="rId64"/>
    <p:sldId id="477" r:id="rId65"/>
    <p:sldId id="478" r:id="rId66"/>
    <p:sldId id="479" r:id="rId67"/>
    <p:sldId id="480" r:id="rId68"/>
    <p:sldId id="481" r:id="rId69"/>
    <p:sldId id="482" r:id="rId70"/>
    <p:sldId id="483" r:id="rId71"/>
    <p:sldId id="484" r:id="rId72"/>
    <p:sldId id="485" r:id="rId73"/>
    <p:sldId id="486" r:id="rId74"/>
    <p:sldId id="487" r:id="rId75"/>
    <p:sldId id="488" r:id="rId76"/>
    <p:sldId id="489" r:id="rId77"/>
    <p:sldId id="490" r:id="rId78"/>
    <p:sldId id="496" r:id="rId79"/>
    <p:sldId id="497" r:id="rId80"/>
    <p:sldId id="498" r:id="rId81"/>
    <p:sldId id="499" r:id="rId82"/>
    <p:sldId id="500" r:id="rId83"/>
    <p:sldId id="501" r:id="rId84"/>
    <p:sldId id="502"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84">
          <p15:clr>
            <a:srgbClr val="A4A3A4"/>
          </p15:clr>
        </p15:guide>
        <p15:guide id="2" orient="horz" pos="3888">
          <p15:clr>
            <a:srgbClr val="A4A3A4"/>
          </p15:clr>
        </p15:guide>
        <p15:guide id="3" orient="horz" pos="1440">
          <p15:clr>
            <a:srgbClr val="A4A3A4"/>
          </p15:clr>
        </p15:guide>
        <p15:guide id="4" orient="horz" pos="432">
          <p15:clr>
            <a:srgbClr val="A4A3A4"/>
          </p15:clr>
        </p15:guide>
        <p15:guide id="5" orient="horz" pos="3960">
          <p15:clr>
            <a:srgbClr val="A4A3A4"/>
          </p15:clr>
        </p15:guide>
        <p15:guide id="6" orient="horz" pos="2160">
          <p15:clr>
            <a:srgbClr val="A4A3A4"/>
          </p15:clr>
        </p15:guide>
        <p15:guide id="7" orient="horz" pos="4032">
          <p15:clr>
            <a:srgbClr val="A4A3A4"/>
          </p15:clr>
        </p15:guide>
        <p15:guide id="8" orient="horz" pos="2812">
          <p15:clr>
            <a:srgbClr val="A4A3A4"/>
          </p15:clr>
        </p15:guide>
        <p15:guide id="9" orient="horz" pos="3744">
          <p15:clr>
            <a:srgbClr val="A4A3A4"/>
          </p15:clr>
        </p15:guide>
        <p15:guide id="10" orient="horz" pos="720">
          <p15:clr>
            <a:srgbClr val="A4A3A4"/>
          </p15:clr>
        </p15:guide>
        <p15:guide id="11" pos="432">
          <p15:clr>
            <a:srgbClr val="A4A3A4"/>
          </p15:clr>
        </p15:guide>
        <p15:guide id="12" pos="2036">
          <p15:clr>
            <a:srgbClr val="A4A3A4"/>
          </p15:clr>
        </p15:guide>
        <p15:guide id="13" pos="2880">
          <p15:clr>
            <a:srgbClr val="A4A3A4"/>
          </p15:clr>
        </p15:guide>
        <p15:guide id="14" pos="4252">
          <p15:clr>
            <a:srgbClr val="A4A3A4"/>
          </p15:clr>
        </p15:guide>
        <p15:guide id="15" pos="720">
          <p15:clr>
            <a:srgbClr val="A4A3A4"/>
          </p15:clr>
        </p15:guide>
        <p15:guide id="16" pos="188">
          <p15:clr>
            <a:srgbClr val="A4A3A4"/>
          </p15:clr>
        </p15:guide>
        <p15:guide id="17" pos="1220">
          <p15:clr>
            <a:srgbClr val="A4A3A4"/>
          </p15:clr>
        </p15:guide>
        <p15:guide id="18" pos="4684">
          <p15:clr>
            <a:srgbClr val="A4A3A4"/>
          </p15:clr>
        </p15:guide>
        <p15:guide id="19" pos="5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785A"/>
    <a:srgbClr val="D7EBFF"/>
    <a:srgbClr val="005AD7"/>
    <a:srgbClr val="FA9641"/>
    <a:srgbClr val="466EA0"/>
    <a:srgbClr val="A50532"/>
    <a:srgbClr val="FFF0C8"/>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8" autoAdjust="0"/>
    <p:restoredTop sz="86377" autoAdjust="0"/>
  </p:normalViewPr>
  <p:slideViewPr>
    <p:cSldViewPr snapToGrid="0">
      <p:cViewPr varScale="1">
        <p:scale>
          <a:sx n="59" d="100"/>
          <a:sy n="59" d="100"/>
        </p:scale>
        <p:origin x="882" y="66"/>
      </p:cViewPr>
      <p:guideLst>
        <p:guide orient="horz" pos="84"/>
        <p:guide orient="horz" pos="3888"/>
        <p:guide orient="horz" pos="1440"/>
        <p:guide orient="horz" pos="432"/>
        <p:guide orient="horz" pos="3960"/>
        <p:guide orient="horz" pos="2160"/>
        <p:guide orient="horz" pos="4032"/>
        <p:guide orient="horz" pos="2812"/>
        <p:guide orient="horz" pos="3744"/>
        <p:guide orient="horz" pos="720"/>
        <p:guide pos="432"/>
        <p:guide pos="2036"/>
        <p:guide pos="2880"/>
        <p:guide pos="4252"/>
        <p:guide pos="720"/>
        <p:guide pos="188"/>
        <p:guide pos="1220"/>
        <p:guide pos="4684"/>
        <p:guide pos="5328"/>
      </p:guideLst>
    </p:cSldViewPr>
  </p:slideViewPr>
  <p:outlineViewPr>
    <p:cViewPr>
      <p:scale>
        <a:sx n="33" d="100"/>
        <a:sy n="33" d="100"/>
      </p:scale>
      <p:origin x="0" y="15872"/>
    </p:cViewPr>
  </p:outlineViewPr>
  <p:notesTextViewPr>
    <p:cViewPr>
      <p:scale>
        <a:sx n="100" d="100"/>
        <a:sy n="100" d="100"/>
      </p:scale>
      <p:origin x="0" y="0"/>
    </p:cViewPr>
  </p:notesTextViewPr>
  <p:sorterViewPr>
    <p:cViewPr>
      <p:scale>
        <a:sx n="98" d="100"/>
        <a:sy n="98" d="100"/>
      </p:scale>
      <p:origin x="0" y="177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tableStyles" Target="tableStyles.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027AAE8-E87D-6C4A-B157-ED893E074B13}" type="doc">
      <dgm:prSet loTypeId="urn:microsoft.com/office/officeart/2008/layout/HorizontalMultiLevelHierarchy#1" loCatId="" qsTypeId="urn:microsoft.com/office/officeart/2005/8/quickstyle/simple4#3" qsCatId="simple" csTypeId="urn:microsoft.com/office/officeart/2005/8/colors/accent2_2#3" csCatId="accent2" phldr="1"/>
      <dgm:spPr/>
      <dgm:t>
        <a:bodyPr/>
        <a:lstStyle/>
        <a:p>
          <a:endParaRPr lang="en-US"/>
        </a:p>
      </dgm:t>
    </dgm:pt>
    <dgm:pt modelId="{A5FA52BD-418F-EA4D-BE0B-07B985136FEA}">
      <dgm:prSet phldrT="[Text]"/>
      <dgm:spPr/>
      <dgm:t>
        <a:bodyPr/>
        <a:lstStyle/>
        <a:p>
          <a:r>
            <a:rPr lang="en-US" dirty="0"/>
            <a:t>Aspects of Culture</a:t>
          </a:r>
        </a:p>
      </dgm:t>
    </dgm:pt>
    <dgm:pt modelId="{EE51CA8E-730D-F748-8AA2-52AE8BB61B95}" type="parTrans" cxnId="{E99FD6B4-8067-D646-B9D6-58F39CBE32C3}">
      <dgm:prSet/>
      <dgm:spPr/>
      <dgm:t>
        <a:bodyPr/>
        <a:lstStyle/>
        <a:p>
          <a:endParaRPr lang="en-US"/>
        </a:p>
      </dgm:t>
    </dgm:pt>
    <dgm:pt modelId="{AF10C1B3-80DE-6C46-AAD1-346C3221C318}" type="sibTrans" cxnId="{E99FD6B4-8067-D646-B9D6-58F39CBE32C3}">
      <dgm:prSet/>
      <dgm:spPr/>
      <dgm:t>
        <a:bodyPr/>
        <a:lstStyle/>
        <a:p>
          <a:endParaRPr lang="en-US"/>
        </a:p>
      </dgm:t>
    </dgm:pt>
    <dgm:pt modelId="{754FFA2A-0A3E-1F41-AE48-5E47383D3012}">
      <dgm:prSet phldrT="[Text]"/>
      <dgm:spPr/>
      <dgm:t>
        <a:bodyPr/>
        <a:lstStyle/>
        <a:p>
          <a:r>
            <a:rPr lang="en-US" dirty="0"/>
            <a:t>Values</a:t>
          </a:r>
        </a:p>
      </dgm:t>
    </dgm:pt>
    <dgm:pt modelId="{271D99EE-DE6B-1442-A2C9-61188A67D889}" type="parTrans" cxnId="{E486BA78-DA39-0F41-A9AE-31B2B2CE158D}">
      <dgm:prSet/>
      <dgm:spPr/>
      <dgm:t>
        <a:bodyPr/>
        <a:lstStyle/>
        <a:p>
          <a:endParaRPr lang="en-US" dirty="0"/>
        </a:p>
      </dgm:t>
    </dgm:pt>
    <dgm:pt modelId="{1970EEE7-83A2-CA46-A2B4-6A4830814E15}" type="sibTrans" cxnId="{E486BA78-DA39-0F41-A9AE-31B2B2CE158D}">
      <dgm:prSet/>
      <dgm:spPr/>
      <dgm:t>
        <a:bodyPr/>
        <a:lstStyle/>
        <a:p>
          <a:endParaRPr lang="en-US"/>
        </a:p>
      </dgm:t>
    </dgm:pt>
    <dgm:pt modelId="{74CDB100-E30C-D842-9AD3-84EC45C125B4}">
      <dgm:prSet phldrT="[Text]"/>
      <dgm:spPr/>
      <dgm:t>
        <a:bodyPr/>
        <a:lstStyle/>
        <a:p>
          <a:r>
            <a:rPr lang="en-US" dirty="0"/>
            <a:t>Customs</a:t>
          </a:r>
        </a:p>
      </dgm:t>
    </dgm:pt>
    <dgm:pt modelId="{80856EE4-C18C-C042-AE40-CD3D0FC4C27A}" type="parTrans" cxnId="{A4480F64-E6FB-CE4B-B94C-559B9FEC2332}">
      <dgm:prSet/>
      <dgm:spPr/>
      <dgm:t>
        <a:bodyPr/>
        <a:lstStyle/>
        <a:p>
          <a:endParaRPr lang="en-US" dirty="0"/>
        </a:p>
      </dgm:t>
    </dgm:pt>
    <dgm:pt modelId="{F0B733EC-AA1C-A041-B4AB-C5826BEA0CB4}" type="sibTrans" cxnId="{A4480F64-E6FB-CE4B-B94C-559B9FEC2332}">
      <dgm:prSet/>
      <dgm:spPr/>
      <dgm:t>
        <a:bodyPr/>
        <a:lstStyle/>
        <a:p>
          <a:endParaRPr lang="en-US"/>
        </a:p>
      </dgm:t>
    </dgm:pt>
    <dgm:pt modelId="{F8337217-2F36-8D4E-84A1-A6C6A945C4FD}">
      <dgm:prSet phldrT="[Text]"/>
      <dgm:spPr/>
      <dgm:t>
        <a:bodyPr/>
        <a:lstStyle/>
        <a:p>
          <a:r>
            <a:rPr lang="en-US" dirty="0"/>
            <a:t>Symbols</a:t>
          </a:r>
        </a:p>
      </dgm:t>
    </dgm:pt>
    <dgm:pt modelId="{4DEC2389-8A79-7E40-ABB5-3A41E10867DC}" type="parTrans" cxnId="{1C718306-B4C7-BC40-92D3-EB3CE2E21091}">
      <dgm:prSet/>
      <dgm:spPr/>
      <dgm:t>
        <a:bodyPr/>
        <a:lstStyle/>
        <a:p>
          <a:endParaRPr lang="en-US" dirty="0"/>
        </a:p>
      </dgm:t>
    </dgm:pt>
    <dgm:pt modelId="{D2732A86-A76C-3042-A3AE-958F7EBF3F59}" type="sibTrans" cxnId="{1C718306-B4C7-BC40-92D3-EB3CE2E21091}">
      <dgm:prSet/>
      <dgm:spPr/>
      <dgm:t>
        <a:bodyPr/>
        <a:lstStyle/>
        <a:p>
          <a:endParaRPr lang="en-US"/>
        </a:p>
      </dgm:t>
    </dgm:pt>
    <dgm:pt modelId="{3CDA494C-3747-8A46-8130-A0A148D7F848}">
      <dgm:prSet phldrT="[Text]"/>
      <dgm:spPr/>
      <dgm:t>
        <a:bodyPr/>
        <a:lstStyle/>
        <a:p>
          <a:r>
            <a:rPr lang="en-US" dirty="0"/>
            <a:t>Language</a:t>
          </a:r>
        </a:p>
      </dgm:t>
    </dgm:pt>
    <dgm:pt modelId="{F14F03A3-656B-EB4A-B297-0DFB60467215}" type="parTrans" cxnId="{4A872243-7ACF-564D-A645-9750AA3B2672}">
      <dgm:prSet/>
      <dgm:spPr/>
      <dgm:t>
        <a:bodyPr/>
        <a:lstStyle/>
        <a:p>
          <a:endParaRPr lang="en-US" dirty="0"/>
        </a:p>
      </dgm:t>
    </dgm:pt>
    <dgm:pt modelId="{7F562233-3392-3B4B-8CCD-C3FC1A2A098D}" type="sibTrans" cxnId="{4A872243-7ACF-564D-A645-9750AA3B2672}">
      <dgm:prSet/>
      <dgm:spPr/>
      <dgm:t>
        <a:bodyPr/>
        <a:lstStyle/>
        <a:p>
          <a:endParaRPr lang="en-US"/>
        </a:p>
      </dgm:t>
    </dgm:pt>
    <dgm:pt modelId="{9FA2303C-9D3C-D84D-8B5B-093C5C1BB2A9}" type="pres">
      <dgm:prSet presAssocID="{F027AAE8-E87D-6C4A-B157-ED893E074B13}" presName="Name0" presStyleCnt="0">
        <dgm:presLayoutVars>
          <dgm:chPref val="1"/>
          <dgm:dir/>
          <dgm:animOne val="branch"/>
          <dgm:animLvl val="lvl"/>
          <dgm:resizeHandles val="exact"/>
        </dgm:presLayoutVars>
      </dgm:prSet>
      <dgm:spPr/>
    </dgm:pt>
    <dgm:pt modelId="{A020BEB3-7E2E-B448-9D7B-2C07AA8DCDE1}" type="pres">
      <dgm:prSet presAssocID="{A5FA52BD-418F-EA4D-BE0B-07B985136FEA}" presName="root1" presStyleCnt="0"/>
      <dgm:spPr/>
    </dgm:pt>
    <dgm:pt modelId="{5B19A797-B550-9D4C-8CBE-4D6B2EF42A7A}" type="pres">
      <dgm:prSet presAssocID="{A5FA52BD-418F-EA4D-BE0B-07B985136FEA}" presName="LevelOneTextNode" presStyleLbl="node0" presStyleIdx="0" presStyleCnt="1" custAng="16200000" custFlipVert="1" custScaleX="132772" custScaleY="42698">
        <dgm:presLayoutVars>
          <dgm:chPref val="3"/>
        </dgm:presLayoutVars>
      </dgm:prSet>
      <dgm:spPr/>
    </dgm:pt>
    <dgm:pt modelId="{4EB94CE0-16A7-894B-911C-15476E3DAD83}" type="pres">
      <dgm:prSet presAssocID="{A5FA52BD-418F-EA4D-BE0B-07B985136FEA}" presName="level2hierChild" presStyleCnt="0"/>
      <dgm:spPr/>
    </dgm:pt>
    <dgm:pt modelId="{05D943FC-787E-994A-B1DB-B296539EA72E}" type="pres">
      <dgm:prSet presAssocID="{271D99EE-DE6B-1442-A2C9-61188A67D889}" presName="conn2-1" presStyleLbl="parChTrans1D2" presStyleIdx="0" presStyleCnt="4"/>
      <dgm:spPr/>
    </dgm:pt>
    <dgm:pt modelId="{1B6E140F-B6F6-C041-B538-1E2319B05930}" type="pres">
      <dgm:prSet presAssocID="{271D99EE-DE6B-1442-A2C9-61188A67D889}" presName="connTx" presStyleLbl="parChTrans1D2" presStyleIdx="0" presStyleCnt="4"/>
      <dgm:spPr/>
    </dgm:pt>
    <dgm:pt modelId="{162A089A-40CE-074A-873C-ECB00CD40B94}" type="pres">
      <dgm:prSet presAssocID="{754FFA2A-0A3E-1F41-AE48-5E47383D3012}" presName="root2" presStyleCnt="0"/>
      <dgm:spPr/>
    </dgm:pt>
    <dgm:pt modelId="{9631982F-90E8-D245-8BD5-72BDD834C86C}" type="pres">
      <dgm:prSet presAssocID="{754FFA2A-0A3E-1F41-AE48-5E47383D3012}" presName="LevelTwoTextNode" presStyleLbl="node2" presStyleIdx="0" presStyleCnt="4" custLinFactNeighborX="37350" custLinFactNeighborY="-3403">
        <dgm:presLayoutVars>
          <dgm:chPref val="3"/>
        </dgm:presLayoutVars>
      </dgm:prSet>
      <dgm:spPr/>
    </dgm:pt>
    <dgm:pt modelId="{99856C31-19D7-114C-8E29-D37686D6CEBD}" type="pres">
      <dgm:prSet presAssocID="{754FFA2A-0A3E-1F41-AE48-5E47383D3012}" presName="level3hierChild" presStyleCnt="0"/>
      <dgm:spPr/>
    </dgm:pt>
    <dgm:pt modelId="{5EF39AEE-8D6B-FF4D-9A03-0D4B5EA2744C}" type="pres">
      <dgm:prSet presAssocID="{80856EE4-C18C-C042-AE40-CD3D0FC4C27A}" presName="conn2-1" presStyleLbl="parChTrans1D2" presStyleIdx="1" presStyleCnt="4"/>
      <dgm:spPr/>
    </dgm:pt>
    <dgm:pt modelId="{4A18B80C-904A-8442-971B-CE572B929706}" type="pres">
      <dgm:prSet presAssocID="{80856EE4-C18C-C042-AE40-CD3D0FC4C27A}" presName="connTx" presStyleLbl="parChTrans1D2" presStyleIdx="1" presStyleCnt="4"/>
      <dgm:spPr/>
    </dgm:pt>
    <dgm:pt modelId="{EC02BA1E-ECA8-4B4D-B9EE-72FF1DBABA7E}" type="pres">
      <dgm:prSet presAssocID="{74CDB100-E30C-D842-9AD3-84EC45C125B4}" presName="root2" presStyleCnt="0"/>
      <dgm:spPr/>
    </dgm:pt>
    <dgm:pt modelId="{8CC311B4-1A32-E74D-B542-E9E5432B23CD}" type="pres">
      <dgm:prSet presAssocID="{74CDB100-E30C-D842-9AD3-84EC45C125B4}" presName="LevelTwoTextNode" presStyleLbl="node2" presStyleIdx="1" presStyleCnt="4" custLinFactNeighborX="26456" custLinFactNeighborY="1702">
        <dgm:presLayoutVars>
          <dgm:chPref val="3"/>
        </dgm:presLayoutVars>
      </dgm:prSet>
      <dgm:spPr/>
    </dgm:pt>
    <dgm:pt modelId="{04A2F9EA-E7DA-9F44-B31D-D3809A798EDD}" type="pres">
      <dgm:prSet presAssocID="{74CDB100-E30C-D842-9AD3-84EC45C125B4}" presName="level3hierChild" presStyleCnt="0"/>
      <dgm:spPr/>
    </dgm:pt>
    <dgm:pt modelId="{69A1E1E1-1DE9-154E-B8E1-BCE3BEAA5550}" type="pres">
      <dgm:prSet presAssocID="{4DEC2389-8A79-7E40-ABB5-3A41E10867DC}" presName="conn2-1" presStyleLbl="parChTrans1D2" presStyleIdx="2" presStyleCnt="4"/>
      <dgm:spPr/>
    </dgm:pt>
    <dgm:pt modelId="{B53DCD4D-A4BE-CA42-A93F-62F6C643D540}" type="pres">
      <dgm:prSet presAssocID="{4DEC2389-8A79-7E40-ABB5-3A41E10867DC}" presName="connTx" presStyleLbl="parChTrans1D2" presStyleIdx="2" presStyleCnt="4"/>
      <dgm:spPr/>
    </dgm:pt>
    <dgm:pt modelId="{7181CD01-8A6C-FC4A-B2EB-B56B1034FAD6}" type="pres">
      <dgm:prSet presAssocID="{F8337217-2F36-8D4E-84A1-A6C6A945C4FD}" presName="root2" presStyleCnt="0"/>
      <dgm:spPr/>
    </dgm:pt>
    <dgm:pt modelId="{CE7B15C7-3D3B-DE4A-8E6C-E7339986756F}" type="pres">
      <dgm:prSet presAssocID="{F8337217-2F36-8D4E-84A1-A6C6A945C4FD}" presName="LevelTwoTextNode" presStyleLbl="node2" presStyleIdx="2" presStyleCnt="4" custLinFactNeighborX="32681" custLinFactNeighborY="6807">
        <dgm:presLayoutVars>
          <dgm:chPref val="3"/>
        </dgm:presLayoutVars>
      </dgm:prSet>
      <dgm:spPr/>
    </dgm:pt>
    <dgm:pt modelId="{91A30027-A63E-FA49-BEA2-7DBF4155BC13}" type="pres">
      <dgm:prSet presAssocID="{F8337217-2F36-8D4E-84A1-A6C6A945C4FD}" presName="level3hierChild" presStyleCnt="0"/>
      <dgm:spPr/>
    </dgm:pt>
    <dgm:pt modelId="{854DACEE-990C-8947-BEAB-FA1224A08B25}" type="pres">
      <dgm:prSet presAssocID="{F14F03A3-656B-EB4A-B297-0DFB60467215}" presName="conn2-1" presStyleLbl="parChTrans1D2" presStyleIdx="3" presStyleCnt="4"/>
      <dgm:spPr/>
    </dgm:pt>
    <dgm:pt modelId="{B64F3AAD-0CB5-524E-BA8A-DA252597A721}" type="pres">
      <dgm:prSet presAssocID="{F14F03A3-656B-EB4A-B297-0DFB60467215}" presName="connTx" presStyleLbl="parChTrans1D2" presStyleIdx="3" presStyleCnt="4"/>
      <dgm:spPr/>
    </dgm:pt>
    <dgm:pt modelId="{E4C7A083-7D7E-7D41-92BB-6C8CCB526146}" type="pres">
      <dgm:prSet presAssocID="{3CDA494C-3747-8A46-8130-A0A148D7F848}" presName="root2" presStyleCnt="0"/>
      <dgm:spPr/>
    </dgm:pt>
    <dgm:pt modelId="{DAF92C04-76C4-FC41-A322-90CFB063A5A5}" type="pres">
      <dgm:prSet presAssocID="{3CDA494C-3747-8A46-8130-A0A148D7F848}" presName="LevelTwoTextNode" presStyleLbl="node2" presStyleIdx="3" presStyleCnt="4" custLinFactNeighborX="23863" custLinFactNeighborY="8509">
        <dgm:presLayoutVars>
          <dgm:chPref val="3"/>
        </dgm:presLayoutVars>
      </dgm:prSet>
      <dgm:spPr/>
    </dgm:pt>
    <dgm:pt modelId="{93722A78-870B-0748-8BE4-DED17331E383}" type="pres">
      <dgm:prSet presAssocID="{3CDA494C-3747-8A46-8130-A0A148D7F848}" presName="level3hierChild" presStyleCnt="0"/>
      <dgm:spPr/>
    </dgm:pt>
  </dgm:ptLst>
  <dgm:cxnLst>
    <dgm:cxn modelId="{A98DA007-C973-DD4C-8238-E8A339E3EF36}" type="presOf" srcId="{74CDB100-E30C-D842-9AD3-84EC45C125B4}" destId="{8CC311B4-1A32-E74D-B542-E9E5432B23CD}" srcOrd="0" destOrd="0" presId="urn:microsoft.com/office/officeart/2008/layout/HorizontalMultiLevelHierarchy#1"/>
    <dgm:cxn modelId="{1C718306-B4C7-BC40-92D3-EB3CE2E21091}" srcId="{A5FA52BD-418F-EA4D-BE0B-07B985136FEA}" destId="{F8337217-2F36-8D4E-84A1-A6C6A945C4FD}" srcOrd="2" destOrd="0" parTransId="{4DEC2389-8A79-7E40-ABB5-3A41E10867DC}" sibTransId="{D2732A86-A76C-3042-A3AE-958F7EBF3F59}"/>
    <dgm:cxn modelId="{F0C6F940-CD01-2F4C-BE0C-A927C0AF884F}" type="presOf" srcId="{271D99EE-DE6B-1442-A2C9-61188A67D889}" destId="{05D943FC-787E-994A-B1DB-B296539EA72E}" srcOrd="0" destOrd="0" presId="urn:microsoft.com/office/officeart/2008/layout/HorizontalMultiLevelHierarchy#1"/>
    <dgm:cxn modelId="{268B78B5-304D-3943-9B53-CCFED05A7DC5}" type="presOf" srcId="{4DEC2389-8A79-7E40-ABB5-3A41E10867DC}" destId="{B53DCD4D-A4BE-CA42-A93F-62F6C643D540}" srcOrd="1" destOrd="0" presId="urn:microsoft.com/office/officeart/2008/layout/HorizontalMultiLevelHierarchy#1"/>
    <dgm:cxn modelId="{E99FD6B4-8067-D646-B9D6-58F39CBE32C3}" srcId="{F027AAE8-E87D-6C4A-B157-ED893E074B13}" destId="{A5FA52BD-418F-EA4D-BE0B-07B985136FEA}" srcOrd="0" destOrd="0" parTransId="{EE51CA8E-730D-F748-8AA2-52AE8BB61B95}" sibTransId="{AF10C1B3-80DE-6C46-AAD1-346C3221C318}"/>
    <dgm:cxn modelId="{E6B538C3-D4B1-7D4E-A5BE-19A8D860E950}" type="presOf" srcId="{A5FA52BD-418F-EA4D-BE0B-07B985136FEA}" destId="{5B19A797-B550-9D4C-8CBE-4D6B2EF42A7A}" srcOrd="0" destOrd="0" presId="urn:microsoft.com/office/officeart/2008/layout/HorizontalMultiLevelHierarchy#1"/>
    <dgm:cxn modelId="{E486BA78-DA39-0F41-A9AE-31B2B2CE158D}" srcId="{A5FA52BD-418F-EA4D-BE0B-07B985136FEA}" destId="{754FFA2A-0A3E-1F41-AE48-5E47383D3012}" srcOrd="0" destOrd="0" parTransId="{271D99EE-DE6B-1442-A2C9-61188A67D889}" sibTransId="{1970EEE7-83A2-CA46-A2B4-6A4830814E15}"/>
    <dgm:cxn modelId="{224C3D1D-0648-5E46-9E0D-552CC9D26D2D}" type="presOf" srcId="{80856EE4-C18C-C042-AE40-CD3D0FC4C27A}" destId="{4A18B80C-904A-8442-971B-CE572B929706}" srcOrd="1" destOrd="0" presId="urn:microsoft.com/office/officeart/2008/layout/HorizontalMultiLevelHierarchy#1"/>
    <dgm:cxn modelId="{ED2ADB63-68AD-F848-9EB4-EAF64B658CBF}" type="presOf" srcId="{271D99EE-DE6B-1442-A2C9-61188A67D889}" destId="{1B6E140F-B6F6-C041-B538-1E2319B05930}" srcOrd="1" destOrd="0" presId="urn:microsoft.com/office/officeart/2008/layout/HorizontalMultiLevelHierarchy#1"/>
    <dgm:cxn modelId="{A4480F64-E6FB-CE4B-B94C-559B9FEC2332}" srcId="{A5FA52BD-418F-EA4D-BE0B-07B985136FEA}" destId="{74CDB100-E30C-D842-9AD3-84EC45C125B4}" srcOrd="1" destOrd="0" parTransId="{80856EE4-C18C-C042-AE40-CD3D0FC4C27A}" sibTransId="{F0B733EC-AA1C-A041-B4AB-C5826BEA0CB4}"/>
    <dgm:cxn modelId="{2768DF19-16CC-594A-8E74-35DB6091DE52}" type="presOf" srcId="{4DEC2389-8A79-7E40-ABB5-3A41E10867DC}" destId="{69A1E1E1-1DE9-154E-B8E1-BCE3BEAA5550}" srcOrd="0" destOrd="0" presId="urn:microsoft.com/office/officeart/2008/layout/HorizontalMultiLevelHierarchy#1"/>
    <dgm:cxn modelId="{D3DC8D74-01A3-514F-8550-DA88DED19EE3}" type="presOf" srcId="{F14F03A3-656B-EB4A-B297-0DFB60467215}" destId="{B64F3AAD-0CB5-524E-BA8A-DA252597A721}" srcOrd="1" destOrd="0" presId="urn:microsoft.com/office/officeart/2008/layout/HorizontalMultiLevelHierarchy#1"/>
    <dgm:cxn modelId="{4A872243-7ACF-564D-A645-9750AA3B2672}" srcId="{A5FA52BD-418F-EA4D-BE0B-07B985136FEA}" destId="{3CDA494C-3747-8A46-8130-A0A148D7F848}" srcOrd="3" destOrd="0" parTransId="{F14F03A3-656B-EB4A-B297-0DFB60467215}" sibTransId="{7F562233-3392-3B4B-8CCD-C3FC1A2A098D}"/>
    <dgm:cxn modelId="{529D3737-D7F6-7F4B-917C-122F27F81187}" type="presOf" srcId="{80856EE4-C18C-C042-AE40-CD3D0FC4C27A}" destId="{5EF39AEE-8D6B-FF4D-9A03-0D4B5EA2744C}" srcOrd="0" destOrd="0" presId="urn:microsoft.com/office/officeart/2008/layout/HorizontalMultiLevelHierarchy#1"/>
    <dgm:cxn modelId="{AC37D30A-B46D-634A-A250-3CBCC836F1CE}" type="presOf" srcId="{3CDA494C-3747-8A46-8130-A0A148D7F848}" destId="{DAF92C04-76C4-FC41-A322-90CFB063A5A5}" srcOrd="0" destOrd="0" presId="urn:microsoft.com/office/officeart/2008/layout/HorizontalMultiLevelHierarchy#1"/>
    <dgm:cxn modelId="{6C1C9A58-B2B4-8343-9729-D61A2925471C}" type="presOf" srcId="{F027AAE8-E87D-6C4A-B157-ED893E074B13}" destId="{9FA2303C-9D3C-D84D-8B5B-093C5C1BB2A9}" srcOrd="0" destOrd="0" presId="urn:microsoft.com/office/officeart/2008/layout/HorizontalMultiLevelHierarchy#1"/>
    <dgm:cxn modelId="{CF2AC07E-64A4-EA42-B103-E8422547A425}" type="presOf" srcId="{F8337217-2F36-8D4E-84A1-A6C6A945C4FD}" destId="{CE7B15C7-3D3B-DE4A-8E6C-E7339986756F}" srcOrd="0" destOrd="0" presId="urn:microsoft.com/office/officeart/2008/layout/HorizontalMultiLevelHierarchy#1"/>
    <dgm:cxn modelId="{FBF749A2-7D22-EA40-B224-BD72849799B0}" type="presOf" srcId="{754FFA2A-0A3E-1F41-AE48-5E47383D3012}" destId="{9631982F-90E8-D245-8BD5-72BDD834C86C}" srcOrd="0" destOrd="0" presId="urn:microsoft.com/office/officeart/2008/layout/HorizontalMultiLevelHierarchy#1"/>
    <dgm:cxn modelId="{97585067-7A1F-5F4E-AC99-F16BDE6522FD}" type="presOf" srcId="{F14F03A3-656B-EB4A-B297-0DFB60467215}" destId="{854DACEE-990C-8947-BEAB-FA1224A08B25}" srcOrd="0" destOrd="0" presId="urn:microsoft.com/office/officeart/2008/layout/HorizontalMultiLevelHierarchy#1"/>
    <dgm:cxn modelId="{38DC6D5B-54A3-A043-8C69-424286B10535}" type="presParOf" srcId="{9FA2303C-9D3C-D84D-8B5B-093C5C1BB2A9}" destId="{A020BEB3-7E2E-B448-9D7B-2C07AA8DCDE1}" srcOrd="0" destOrd="0" presId="urn:microsoft.com/office/officeart/2008/layout/HorizontalMultiLevelHierarchy#1"/>
    <dgm:cxn modelId="{1DF0FF20-2A88-044D-B44D-AFE15ADFECD4}" type="presParOf" srcId="{A020BEB3-7E2E-B448-9D7B-2C07AA8DCDE1}" destId="{5B19A797-B550-9D4C-8CBE-4D6B2EF42A7A}" srcOrd="0" destOrd="0" presId="urn:microsoft.com/office/officeart/2008/layout/HorizontalMultiLevelHierarchy#1"/>
    <dgm:cxn modelId="{A62921E0-2DA0-8D42-A7AC-05640D2C1BC5}" type="presParOf" srcId="{A020BEB3-7E2E-B448-9D7B-2C07AA8DCDE1}" destId="{4EB94CE0-16A7-894B-911C-15476E3DAD83}" srcOrd="1" destOrd="0" presId="urn:microsoft.com/office/officeart/2008/layout/HorizontalMultiLevelHierarchy#1"/>
    <dgm:cxn modelId="{177830C3-14FD-394F-9489-FD14D7E8257A}" type="presParOf" srcId="{4EB94CE0-16A7-894B-911C-15476E3DAD83}" destId="{05D943FC-787E-994A-B1DB-B296539EA72E}" srcOrd="0" destOrd="0" presId="urn:microsoft.com/office/officeart/2008/layout/HorizontalMultiLevelHierarchy#1"/>
    <dgm:cxn modelId="{8CA4A1CA-CFAB-864D-99A2-FA10D4902B28}" type="presParOf" srcId="{05D943FC-787E-994A-B1DB-B296539EA72E}" destId="{1B6E140F-B6F6-C041-B538-1E2319B05930}" srcOrd="0" destOrd="0" presId="urn:microsoft.com/office/officeart/2008/layout/HorizontalMultiLevelHierarchy#1"/>
    <dgm:cxn modelId="{B9C129B0-A9A4-7B42-A6C9-DC22F0A569B1}" type="presParOf" srcId="{4EB94CE0-16A7-894B-911C-15476E3DAD83}" destId="{162A089A-40CE-074A-873C-ECB00CD40B94}" srcOrd="1" destOrd="0" presId="urn:microsoft.com/office/officeart/2008/layout/HorizontalMultiLevelHierarchy#1"/>
    <dgm:cxn modelId="{EFCBA654-FCBE-6841-9CE5-91C33163656B}" type="presParOf" srcId="{162A089A-40CE-074A-873C-ECB00CD40B94}" destId="{9631982F-90E8-D245-8BD5-72BDD834C86C}" srcOrd="0" destOrd="0" presId="urn:microsoft.com/office/officeart/2008/layout/HorizontalMultiLevelHierarchy#1"/>
    <dgm:cxn modelId="{B34D060A-78DB-D54D-8242-AA8B4C1FDB6E}" type="presParOf" srcId="{162A089A-40CE-074A-873C-ECB00CD40B94}" destId="{99856C31-19D7-114C-8E29-D37686D6CEBD}" srcOrd="1" destOrd="0" presId="urn:microsoft.com/office/officeart/2008/layout/HorizontalMultiLevelHierarchy#1"/>
    <dgm:cxn modelId="{1808D50D-D3F0-3646-ACF8-94CCDE2967DF}" type="presParOf" srcId="{4EB94CE0-16A7-894B-911C-15476E3DAD83}" destId="{5EF39AEE-8D6B-FF4D-9A03-0D4B5EA2744C}" srcOrd="2" destOrd="0" presId="urn:microsoft.com/office/officeart/2008/layout/HorizontalMultiLevelHierarchy#1"/>
    <dgm:cxn modelId="{F0857BD2-6ADD-2647-AFB5-951A71CC81B4}" type="presParOf" srcId="{5EF39AEE-8D6B-FF4D-9A03-0D4B5EA2744C}" destId="{4A18B80C-904A-8442-971B-CE572B929706}" srcOrd="0" destOrd="0" presId="urn:microsoft.com/office/officeart/2008/layout/HorizontalMultiLevelHierarchy#1"/>
    <dgm:cxn modelId="{164E8575-A527-1947-ACBD-CCC513A3084F}" type="presParOf" srcId="{4EB94CE0-16A7-894B-911C-15476E3DAD83}" destId="{EC02BA1E-ECA8-4B4D-B9EE-72FF1DBABA7E}" srcOrd="3" destOrd="0" presId="urn:microsoft.com/office/officeart/2008/layout/HorizontalMultiLevelHierarchy#1"/>
    <dgm:cxn modelId="{D5973E95-1EB9-DE44-8D11-82029CFAC152}" type="presParOf" srcId="{EC02BA1E-ECA8-4B4D-B9EE-72FF1DBABA7E}" destId="{8CC311B4-1A32-E74D-B542-E9E5432B23CD}" srcOrd="0" destOrd="0" presId="urn:microsoft.com/office/officeart/2008/layout/HorizontalMultiLevelHierarchy#1"/>
    <dgm:cxn modelId="{F52C72DE-13E4-334F-9732-E473736BD08E}" type="presParOf" srcId="{EC02BA1E-ECA8-4B4D-B9EE-72FF1DBABA7E}" destId="{04A2F9EA-E7DA-9F44-B31D-D3809A798EDD}" srcOrd="1" destOrd="0" presId="urn:microsoft.com/office/officeart/2008/layout/HorizontalMultiLevelHierarchy#1"/>
    <dgm:cxn modelId="{19255695-7980-0F46-B1A3-B72D94253924}" type="presParOf" srcId="{4EB94CE0-16A7-894B-911C-15476E3DAD83}" destId="{69A1E1E1-1DE9-154E-B8E1-BCE3BEAA5550}" srcOrd="4" destOrd="0" presId="urn:microsoft.com/office/officeart/2008/layout/HorizontalMultiLevelHierarchy#1"/>
    <dgm:cxn modelId="{CB48FD61-5A61-634E-8284-8665999EC15C}" type="presParOf" srcId="{69A1E1E1-1DE9-154E-B8E1-BCE3BEAA5550}" destId="{B53DCD4D-A4BE-CA42-A93F-62F6C643D540}" srcOrd="0" destOrd="0" presId="urn:microsoft.com/office/officeart/2008/layout/HorizontalMultiLevelHierarchy#1"/>
    <dgm:cxn modelId="{CF40C8A9-FE07-404E-9BC0-811D1E7D49B0}" type="presParOf" srcId="{4EB94CE0-16A7-894B-911C-15476E3DAD83}" destId="{7181CD01-8A6C-FC4A-B2EB-B56B1034FAD6}" srcOrd="5" destOrd="0" presId="urn:microsoft.com/office/officeart/2008/layout/HorizontalMultiLevelHierarchy#1"/>
    <dgm:cxn modelId="{B7B211C3-F92E-8D43-BC53-DC1BFD6BC4A0}" type="presParOf" srcId="{7181CD01-8A6C-FC4A-B2EB-B56B1034FAD6}" destId="{CE7B15C7-3D3B-DE4A-8E6C-E7339986756F}" srcOrd="0" destOrd="0" presId="urn:microsoft.com/office/officeart/2008/layout/HorizontalMultiLevelHierarchy#1"/>
    <dgm:cxn modelId="{8AB6B6F0-4102-1543-AC1D-E07A146BCE54}" type="presParOf" srcId="{7181CD01-8A6C-FC4A-B2EB-B56B1034FAD6}" destId="{91A30027-A63E-FA49-BEA2-7DBF4155BC13}" srcOrd="1" destOrd="0" presId="urn:microsoft.com/office/officeart/2008/layout/HorizontalMultiLevelHierarchy#1"/>
    <dgm:cxn modelId="{EF79E77A-48D7-424B-BEE4-278E4F8E8454}" type="presParOf" srcId="{4EB94CE0-16A7-894B-911C-15476E3DAD83}" destId="{854DACEE-990C-8947-BEAB-FA1224A08B25}" srcOrd="6" destOrd="0" presId="urn:microsoft.com/office/officeart/2008/layout/HorizontalMultiLevelHierarchy#1"/>
    <dgm:cxn modelId="{0E8B0A39-2E0C-E046-88C1-FCE56120336E}" type="presParOf" srcId="{854DACEE-990C-8947-BEAB-FA1224A08B25}" destId="{B64F3AAD-0CB5-524E-BA8A-DA252597A721}" srcOrd="0" destOrd="0" presId="urn:microsoft.com/office/officeart/2008/layout/HorizontalMultiLevelHierarchy#1"/>
    <dgm:cxn modelId="{AB722592-7C6B-1843-81E3-04263C2258F4}" type="presParOf" srcId="{4EB94CE0-16A7-894B-911C-15476E3DAD83}" destId="{E4C7A083-7D7E-7D41-92BB-6C8CCB526146}" srcOrd="7" destOrd="0" presId="urn:microsoft.com/office/officeart/2008/layout/HorizontalMultiLevelHierarchy#1"/>
    <dgm:cxn modelId="{79E45A35-622C-474C-910D-A14281279AC7}" type="presParOf" srcId="{E4C7A083-7D7E-7D41-92BB-6C8CCB526146}" destId="{DAF92C04-76C4-FC41-A322-90CFB063A5A5}" srcOrd="0" destOrd="0" presId="urn:microsoft.com/office/officeart/2008/layout/HorizontalMultiLevelHierarchy#1"/>
    <dgm:cxn modelId="{0A7FFA57-630D-D94F-AAA1-F3C1240B307A}" type="presParOf" srcId="{E4C7A083-7D7E-7D41-92BB-6C8CCB526146}" destId="{93722A78-870B-0748-8BE4-DED17331E383}"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DACEE-990C-8947-BEAB-FA1224A08B25}">
      <dsp:nvSpPr>
        <dsp:cNvPr id="0" name=""/>
        <dsp:cNvSpPr/>
      </dsp:nvSpPr>
      <dsp:spPr>
        <a:xfrm>
          <a:off x="2030449" y="2514563"/>
          <a:ext cx="1374733" cy="1872932"/>
        </a:xfrm>
        <a:custGeom>
          <a:avLst/>
          <a:gdLst/>
          <a:ahLst/>
          <a:cxnLst/>
          <a:rect l="0" t="0" r="0" b="0"/>
          <a:pathLst>
            <a:path>
              <a:moveTo>
                <a:pt x="0" y="0"/>
              </a:moveTo>
              <a:lnTo>
                <a:pt x="687366" y="0"/>
              </a:lnTo>
              <a:lnTo>
                <a:pt x="687366" y="1872932"/>
              </a:lnTo>
              <a:lnTo>
                <a:pt x="1374733" y="1872932"/>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2659733" y="3392947"/>
        <a:ext cx="116165" cy="116165"/>
      </dsp:txXfrm>
    </dsp:sp>
    <dsp:sp modelId="{69A1E1E1-1DE9-154E-B8E1-BCE3BEAA5550}">
      <dsp:nvSpPr>
        <dsp:cNvPr id="0" name=""/>
        <dsp:cNvSpPr/>
      </dsp:nvSpPr>
      <dsp:spPr>
        <a:xfrm>
          <a:off x="2030449" y="2514563"/>
          <a:ext cx="1388598" cy="662252"/>
        </a:xfrm>
        <a:custGeom>
          <a:avLst/>
          <a:gdLst/>
          <a:ahLst/>
          <a:cxnLst/>
          <a:rect l="0" t="0" r="0" b="0"/>
          <a:pathLst>
            <a:path>
              <a:moveTo>
                <a:pt x="0" y="0"/>
              </a:moveTo>
              <a:lnTo>
                <a:pt x="694299" y="0"/>
              </a:lnTo>
              <a:lnTo>
                <a:pt x="694299" y="662252"/>
              </a:lnTo>
              <a:lnTo>
                <a:pt x="1388598" y="662252"/>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86288" y="2807228"/>
        <a:ext cx="76921" cy="76921"/>
      </dsp:txXfrm>
    </dsp:sp>
    <dsp:sp modelId="{5EF39AEE-8D6B-FF4D-9A03-0D4B5EA2744C}">
      <dsp:nvSpPr>
        <dsp:cNvPr id="0" name=""/>
        <dsp:cNvSpPr/>
      </dsp:nvSpPr>
      <dsp:spPr>
        <a:xfrm>
          <a:off x="2030449" y="1933617"/>
          <a:ext cx="1388598" cy="580945"/>
        </a:xfrm>
        <a:custGeom>
          <a:avLst/>
          <a:gdLst/>
          <a:ahLst/>
          <a:cxnLst/>
          <a:rect l="0" t="0" r="0" b="0"/>
          <a:pathLst>
            <a:path>
              <a:moveTo>
                <a:pt x="0" y="580945"/>
              </a:moveTo>
              <a:lnTo>
                <a:pt x="694299" y="580945"/>
              </a:lnTo>
              <a:lnTo>
                <a:pt x="694299" y="0"/>
              </a:lnTo>
              <a:lnTo>
                <a:pt x="1388598" y="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87118" y="2186460"/>
        <a:ext cx="75261" cy="75261"/>
      </dsp:txXfrm>
    </dsp:sp>
    <dsp:sp modelId="{05D943FC-787E-994A-B1DB-B296539EA72E}">
      <dsp:nvSpPr>
        <dsp:cNvPr id="0" name=""/>
        <dsp:cNvSpPr/>
      </dsp:nvSpPr>
      <dsp:spPr>
        <a:xfrm>
          <a:off x="2030449" y="690420"/>
          <a:ext cx="1388598" cy="1824143"/>
        </a:xfrm>
        <a:custGeom>
          <a:avLst/>
          <a:gdLst/>
          <a:ahLst/>
          <a:cxnLst/>
          <a:rect l="0" t="0" r="0" b="0"/>
          <a:pathLst>
            <a:path>
              <a:moveTo>
                <a:pt x="0" y="1824143"/>
              </a:moveTo>
              <a:lnTo>
                <a:pt x="694299" y="1824143"/>
              </a:lnTo>
              <a:lnTo>
                <a:pt x="694299" y="0"/>
              </a:lnTo>
              <a:lnTo>
                <a:pt x="1388598" y="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2667435" y="1545178"/>
        <a:ext cx="114626" cy="114626"/>
      </dsp:txXfrm>
    </dsp:sp>
    <dsp:sp modelId="{5B19A797-B550-9D4C-8CBE-4D6B2EF42A7A}">
      <dsp:nvSpPr>
        <dsp:cNvPr id="0" name=""/>
        <dsp:cNvSpPr/>
      </dsp:nvSpPr>
      <dsp:spPr>
        <a:xfrm rot="10800000" flipV="1">
          <a:off x="322440" y="1880222"/>
          <a:ext cx="2147336" cy="126868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Aspects of Culture</a:t>
          </a:r>
        </a:p>
      </dsp:txBody>
      <dsp:txXfrm rot="-10800000">
        <a:off x="322440" y="1880222"/>
        <a:ext cx="2147336" cy="1268681"/>
      </dsp:txXfrm>
    </dsp:sp>
    <dsp:sp modelId="{9631982F-90E8-D245-8BD5-72BDD834C86C}">
      <dsp:nvSpPr>
        <dsp:cNvPr id="0" name=""/>
        <dsp:cNvSpPr/>
      </dsp:nvSpPr>
      <dsp:spPr>
        <a:xfrm>
          <a:off x="3419048" y="212653"/>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Values</a:t>
          </a:r>
        </a:p>
      </dsp:txBody>
      <dsp:txXfrm>
        <a:off x="3419048" y="212653"/>
        <a:ext cx="3134151" cy="955534"/>
      </dsp:txXfrm>
    </dsp:sp>
    <dsp:sp modelId="{8CC311B4-1A32-E74D-B542-E9E5432B23CD}">
      <dsp:nvSpPr>
        <dsp:cNvPr id="0" name=""/>
        <dsp:cNvSpPr/>
      </dsp:nvSpPr>
      <dsp:spPr>
        <a:xfrm>
          <a:off x="3419048" y="1455850"/>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Customs</a:t>
          </a:r>
        </a:p>
      </dsp:txBody>
      <dsp:txXfrm>
        <a:off x="3419048" y="1455850"/>
        <a:ext cx="3134151" cy="955534"/>
      </dsp:txXfrm>
    </dsp:sp>
    <dsp:sp modelId="{CE7B15C7-3D3B-DE4A-8E6C-E7339986756F}">
      <dsp:nvSpPr>
        <dsp:cNvPr id="0" name=""/>
        <dsp:cNvSpPr/>
      </dsp:nvSpPr>
      <dsp:spPr>
        <a:xfrm>
          <a:off x="3419048" y="2699048"/>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Symbols</a:t>
          </a:r>
        </a:p>
      </dsp:txBody>
      <dsp:txXfrm>
        <a:off x="3419048" y="2699048"/>
        <a:ext cx="3134151" cy="955534"/>
      </dsp:txXfrm>
    </dsp:sp>
    <dsp:sp modelId="{DAF92C04-76C4-FC41-A322-90CFB063A5A5}">
      <dsp:nvSpPr>
        <dsp:cNvPr id="0" name=""/>
        <dsp:cNvSpPr/>
      </dsp:nvSpPr>
      <dsp:spPr>
        <a:xfrm>
          <a:off x="3405182" y="3909729"/>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Language</a:t>
          </a:r>
        </a:p>
      </dsp:txBody>
      <dsp:txXfrm>
        <a:off x="3405182" y="3909729"/>
        <a:ext cx="3134151" cy="95553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smtClean="0"/>
            </a:lvl1pPr>
          </a:lstStyle>
          <a:p>
            <a:pPr>
              <a:defRPr/>
            </a:pPr>
            <a:endParaRPr lang="en-US" dirty="0"/>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a:defRPr sz="1200" smtClean="0"/>
            </a:lvl1pPr>
          </a:lstStyle>
          <a:p>
            <a:pPr>
              <a:defRPr/>
            </a:pPr>
            <a:fld id="{CBD06B2D-C783-994C-8470-68F4E5A006C4}" type="datetime1">
              <a:rPr lang="en-US"/>
              <a:t>12/18/2016</a:t>
            </a:fld>
            <a:endParaRPr lang="en-US"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defRPr sz="1200" smtClean="0"/>
            </a:lvl1pPr>
          </a:lstStyle>
          <a:p>
            <a:pPr>
              <a:defRPr/>
            </a:pPr>
            <a:endParaRPr lang="en-US" dirty="0"/>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a:defRPr sz="1200" smtClean="0"/>
            </a:lvl1pPr>
          </a:lstStyle>
          <a:p>
            <a:pPr>
              <a:defRPr/>
            </a:pPr>
            <a:fld id="{F1F9E28E-F0ED-914A-A196-AFFCA8D7BEF0}" type="slidenum">
              <a:rPr lang="en-US"/>
              <a:t>‹#›</a:t>
            </a:fld>
            <a:endParaRPr lang="en-US" dirty="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S PGothic" panose="020B0600070205080204" charset="-128"/>
      </a:defRPr>
    </a:lvl1pPr>
    <a:lvl2pPr marL="4572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2pPr>
    <a:lvl3pPr marL="9144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3pPr>
    <a:lvl4pPr marL="13716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4pPr>
    <a:lvl5pPr marL="18288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p:cNvSpPr>
            <a:spLocks noGrp="1" noRot="1" noChangeAspect="1" noChangeArrowheads="1" noTextEdit="1"/>
          </p:cNvSpPr>
          <p:nvPr>
            <p:ph type="sldImg"/>
          </p:nvPr>
        </p:nvSpPr>
        <p:spPr/>
      </p:sp>
      <p:sp>
        <p:nvSpPr>
          <p:cNvPr id="141315" name="Rectangle 1027"/>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7.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0" y="598299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81" y="6086515"/>
            <a:ext cx="3223119" cy="272375"/>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46861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anose="020F0502020204030204" pitchFamily="34" charset="0"/>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5pPr>
      <a:lvl6pPr marL="4572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6pPr>
      <a:lvl7pPr marL="9144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7pPr>
      <a:lvl8pPr marL="13716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8pPr>
      <a:lvl9pPr marL="18288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hyperlink" Target="http://kerin.tv/cr7e/ppt6-4"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9.jpeg"/><Relationship Id="rId4" Type="http://schemas.openxmlformats.org/officeDocument/2006/relationships/hyperlink" Target="http://kerin.tv/cr7e/ppt6-5"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15.jpeg"/><Relationship Id="rId4" Type="http://schemas.openxmlformats.org/officeDocument/2006/relationships/slide" Target="slide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 Target="slide56.xml"/><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6.jpeg"/><Relationship Id="rId5" Type="http://schemas.openxmlformats.org/officeDocument/2006/relationships/slide" Target="slide58.xml"/><Relationship Id="rId4" Type="http://schemas.openxmlformats.org/officeDocument/2006/relationships/slide" Target="slide57.xml"/></Relationships>
</file>

<file path=ppt/slides/_rels/slide15.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49.xml"/><Relationship Id="rId5" Type="http://schemas.openxmlformats.org/officeDocument/2006/relationships/image" Target="../media/image9.jpeg"/><Relationship Id="rId4" Type="http://schemas.openxmlformats.org/officeDocument/2006/relationships/hyperlink" Target="http://kerin.tv/cr7e/v7-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slide" Target="slide63.xml"/><Relationship Id="rId5" Type="http://schemas.openxmlformats.org/officeDocument/2006/relationships/slide" Target="slide62.xml"/><Relationship Id="rId4" Type="http://schemas.openxmlformats.org/officeDocument/2006/relationships/slide" Target="slide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 Target="slide65.xml"/><Relationship Id="rId7"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hyperlink" Target="http://kerin.tv/cr7e/v7-2" TargetMode="External"/><Relationship Id="rId4" Type="http://schemas.openxmlformats.org/officeDocument/2006/relationships/image" Target="../media/image24.jpeg"/><Relationship Id="rId9" Type="http://schemas.openxmlformats.org/officeDocument/2006/relationships/slide" Target="slide7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22.xml"/><Relationship Id="rId1" Type="http://schemas.openxmlformats.org/officeDocument/2006/relationships/slideLayout" Target="../slideLayouts/slideLayout49.xml"/><Relationship Id="rId6" Type="http://schemas.openxmlformats.org/officeDocument/2006/relationships/image" Target="../media/image9.jpeg"/><Relationship Id="rId5" Type="http://schemas.openxmlformats.org/officeDocument/2006/relationships/hyperlink" Target="http://kerin.tv/cr7e/v6-3" TargetMode="Externa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49.xml"/><Relationship Id="rId5" Type="http://schemas.openxmlformats.org/officeDocument/2006/relationships/image" Target="../media/image9.jpeg"/><Relationship Id="rId4" Type="http://schemas.openxmlformats.org/officeDocument/2006/relationships/hyperlink" Target="http://kerin.tv/cr7e/ppt6-6"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slide" Target="slide75.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51.xml"/><Relationship Id="rId5" Type="http://schemas.openxmlformats.org/officeDocument/2006/relationships/image" Target="../media/image9.jpeg"/><Relationship Id="rId4" Type="http://schemas.openxmlformats.org/officeDocument/2006/relationships/hyperlink" Target="http://kerin.tv/cr7e/ppt6-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slide" Target="slide6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slide" Target="slide76.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49.xml"/><Relationship Id="rId6" Type="http://schemas.openxmlformats.org/officeDocument/2006/relationships/hyperlink" Target="http://kerin.tv/cr7e/v6-4" TargetMode="External"/><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slide" Target="slide77.xml"/></Relationships>
</file>

<file path=ppt/slides/_rels/slide3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slide" Target="slide7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49.xml"/><Relationship Id="rId5" Type="http://schemas.openxmlformats.org/officeDocument/2006/relationships/image" Target="../media/image9.jpeg"/><Relationship Id="rId4" Type="http://schemas.openxmlformats.org/officeDocument/2006/relationships/hyperlink" Target="http://kerin.tv/cr7e/v6-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slide" Target="slide7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9.jpeg"/><Relationship Id="rId5" Type="http://schemas.openxmlformats.org/officeDocument/2006/relationships/hyperlink" Target="http://kerin.tv/cr7e/ppt6-1" TargetMode="Externa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hyperlink" Target="http://kerin.tv/cr7e/ppt6-8" TargetMode="External"/><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5.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5.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5.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hyperlink" Target="http://kerin.tv/cr7e/ppt6-2" TargetMode="External"/><Relationship Id="rId5" Type="http://schemas.openxmlformats.org/officeDocument/2006/relationships/slide" Target="slide48.xml"/><Relationship Id="rId4" Type="http://schemas.openxmlformats.org/officeDocument/2006/relationships/slide" Target="slide47.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7.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7.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7.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4.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4.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5.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4.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6.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4.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7.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slide" Target="slide7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8.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9.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9.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9.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0.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9.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1.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19.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2.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21.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2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4.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24.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27.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31.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7.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31.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 Target="slide50.xml"/><Relationship Id="rId7" Type="http://schemas.openxmlformats.org/officeDocument/2006/relationships/hyperlink" Target="http://kerin.tv/cr7e/ppt6-3"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slide" Target="slide51.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8.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36.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9.xml"/><Relationship Id="rId1" Type="http://schemas.openxmlformats.org/officeDocument/2006/relationships/slideLayout" Target="../slideLayouts/slideLayout49.xml"/><Relationship Id="rId5" Type="http://schemas.openxmlformats.org/officeDocument/2006/relationships/image" Target="../media/image43.jpeg"/><Relationship Id="rId4" Type="http://schemas.openxmlformats.org/officeDocument/2006/relationships/slide" Target="slide36.xml"/></Relationships>
</file>

<file path=ppt/slides/_rels/slide72.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slide" Target="slide7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578" y="544745"/>
            <a:ext cx="2517775" cy="388937"/>
          </a:xfrm>
          <a:prstGeom prst="rect">
            <a:avLst/>
          </a:prstGeom>
          <a:noFill/>
          <a:ln>
            <a:noFill/>
          </a:ln>
        </p:spPr>
      </p:pic>
      <p:pic>
        <p:nvPicPr>
          <p:cNvPr id="6" name="Picture 13" descr="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221" y="1084912"/>
            <a:ext cx="1120775" cy="1828800"/>
          </a:xfrm>
          <a:prstGeom prst="rect">
            <a:avLst/>
          </a:prstGeom>
          <a:noFill/>
        </p:spPr>
      </p:pic>
      <p:sp>
        <p:nvSpPr>
          <p:cNvPr id="10" name="Title 9"/>
          <p:cNvSpPr>
            <a:spLocks noGrp="1"/>
          </p:cNvSpPr>
          <p:nvPr>
            <p:ph type="ctrTitle"/>
          </p:nvPr>
        </p:nvSpPr>
        <p:spPr>
          <a:xfrm>
            <a:off x="228600" y="3284621"/>
            <a:ext cx="5105400" cy="609600"/>
          </a:xfrm>
        </p:spPr>
        <p:txBody>
          <a:bodyPr/>
          <a:lstStyle/>
          <a:p>
            <a:r>
              <a:rPr lang="en-US" dirty="0"/>
              <a:t>Understanding and Reaching Global Consumers and Markets</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2—RISE OF ECONOMIC INTEGRATION</a:t>
            </a:r>
            <a:endParaRPr lang="en-US" sz="2400" dirty="0"/>
          </a:p>
        </p:txBody>
      </p:sp>
      <p:sp>
        <p:nvSpPr>
          <p:cNvPr id="11" name="Content Placeholder 10"/>
          <p:cNvSpPr>
            <a:spLocks noGrp="1"/>
          </p:cNvSpPr>
          <p:nvPr>
            <p:ph idx="1"/>
          </p:nvPr>
        </p:nvSpPr>
        <p:spPr>
          <a:xfrm>
            <a:off x="457200" y="1600201"/>
            <a:ext cx="8229600" cy="3619500"/>
          </a:xfrm>
        </p:spPr>
        <p:txBody>
          <a:bodyPr/>
          <a:lstStyle/>
          <a:p>
            <a:r>
              <a:rPr lang="en-US" b="1" dirty="0"/>
              <a:t>European Union (EU) – 28 Countries Eliminated Barriers to Trade</a:t>
            </a:r>
          </a:p>
          <a:p>
            <a:pPr lvl="1"/>
            <a:r>
              <a:rPr lang="en-US" b="1" dirty="0"/>
              <a:t>Euro (Common Currency)</a:t>
            </a:r>
          </a:p>
          <a:p>
            <a:r>
              <a:rPr lang="en-US" b="1" dirty="0"/>
              <a:t>North American Free Trade Agreement (NAFTA) – Lifted Trade Barriers Between Canada, Mexico, and U.S. (475 Million Consumers)</a:t>
            </a:r>
          </a:p>
          <a:p>
            <a:r>
              <a:rPr lang="en-US" b="1" dirty="0"/>
              <a:t>46% of U.S. Exports Are to Free Trade Partners</a:t>
            </a:r>
            <a:endParaRPr lang="en-US" dirty="0"/>
          </a:p>
        </p:txBody>
      </p:sp>
      <p:grpSp>
        <p:nvGrpSpPr>
          <p:cNvPr id="3" name="Group 2"/>
          <p:cNvGrpSpPr/>
          <p:nvPr/>
        </p:nvGrpSpPr>
        <p:grpSpPr>
          <a:xfrm>
            <a:off x="5791256" y="5811054"/>
            <a:ext cx="2659367" cy="806979"/>
            <a:chOff x="5808653" y="5776264"/>
            <a:chExt cx="2659367" cy="806979"/>
          </a:xfrm>
        </p:grpSpPr>
        <p:pic>
          <p:nvPicPr>
            <p:cNvPr id="17416" name="Picture 3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919" y="5776264"/>
              <a:ext cx="865101" cy="806979"/>
            </a:xfrm>
            <a:prstGeom prst="rect">
              <a:avLst/>
            </a:prstGeom>
            <a:noFill/>
            <a:ln>
              <a:noFill/>
            </a:ln>
          </p:spPr>
        </p:pic>
        <p:sp>
          <p:nvSpPr>
            <p:cNvPr id="2" name="TextBox 1"/>
            <p:cNvSpPr txBox="1"/>
            <p:nvPr/>
          </p:nvSpPr>
          <p:spPr>
            <a:xfrm>
              <a:off x="5808653" y="6173752"/>
              <a:ext cx="1398781" cy="369332"/>
            </a:xfrm>
            <a:prstGeom prst="rect">
              <a:avLst/>
            </a:prstGeom>
            <a:noFill/>
          </p:spPr>
          <p:txBody>
            <a:bodyPr wrap="none" rtlCol="0">
              <a:spAutoFit/>
            </a:bodyPr>
            <a:lstStyle/>
            <a:p>
              <a:r>
                <a:rPr lang="en-US" sz="1800" b="1" dirty="0"/>
                <a:t>Euro Video</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1800" y="160338"/>
            <a:ext cx="8229600" cy="1143000"/>
          </a:xfrm>
        </p:spPr>
        <p:txBody>
          <a:bodyPr/>
          <a:lstStyle/>
          <a:p>
            <a:pPr algn="l"/>
            <a:r>
              <a:rPr lang="en-US" sz="2400" dirty="0">
                <a:solidFill>
                  <a:srgbClr val="7493E2"/>
                </a:solidFill>
                <a:effectLst>
                  <a:outerShdw blurRad="38100" dist="38100" dir="2700000" algn="tl">
                    <a:srgbClr val="DDDDDD"/>
                  </a:outerShdw>
                </a:effectLst>
              </a:rPr>
              <a:t>FIGURE 6-3</a:t>
            </a:r>
            <a:r>
              <a:rPr lang="en-US" sz="2400" b="1" dirty="0"/>
              <a:t>  The European Union in 2017 consists of 28 countries with more than 500 million consumers.</a:t>
            </a:r>
            <a:endParaRPr lang="en-US" sz="2400" dirty="0"/>
          </a:p>
        </p:txBody>
      </p:sp>
      <p:pic>
        <p:nvPicPr>
          <p:cNvPr id="8" name="Content Placeholder 7" descr="A map highlights the members of the European Un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47900" y="1079500"/>
            <a:ext cx="5164837" cy="5480106"/>
          </a:xfrm>
          <a:prstGeom prst="rect">
            <a:avLst/>
          </a:prstGeom>
          <a:noFill/>
          <a:ln>
            <a:noFill/>
          </a:ln>
        </p:spPr>
      </p:pic>
      <p:grpSp>
        <p:nvGrpSpPr>
          <p:cNvPr id="9" name="Group 8" descr="Click for a website about European Union countries."/>
          <p:cNvGrpSpPr/>
          <p:nvPr/>
        </p:nvGrpSpPr>
        <p:grpSpPr>
          <a:xfrm>
            <a:off x="7264400" y="4284133"/>
            <a:ext cx="1879600" cy="1759456"/>
            <a:chOff x="7264400" y="4284133"/>
            <a:chExt cx="1879600" cy="1759456"/>
          </a:xfrm>
        </p:grpSpPr>
        <p:sp>
          <p:nvSpPr>
            <p:cNvPr id="2" name="TextBox 1"/>
            <p:cNvSpPr txBox="1"/>
            <p:nvPr/>
          </p:nvSpPr>
          <p:spPr>
            <a:xfrm>
              <a:off x="7264400" y="4284133"/>
              <a:ext cx="1879600" cy="923330"/>
            </a:xfrm>
            <a:prstGeom prst="rect">
              <a:avLst/>
            </a:prstGeom>
            <a:noFill/>
          </p:spPr>
          <p:txBody>
            <a:bodyPr wrap="square" rtlCol="0">
              <a:spAutoFit/>
            </a:bodyPr>
            <a:lstStyle/>
            <a:p>
              <a:pPr algn="ctr"/>
              <a:r>
                <a:rPr lang="en-US" sz="1800" b="1" dirty="0"/>
                <a:t>European </a:t>
              </a:r>
            </a:p>
            <a:p>
              <a:pPr algn="ctr"/>
              <a:r>
                <a:rPr lang="en-US" sz="1800" b="1" dirty="0"/>
                <a:t>Union countries</a:t>
              </a:r>
            </a:p>
          </p:txBody>
        </p:sp>
        <p:pic>
          <p:nvPicPr>
            <p:cNvPr id="7"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142" y="5281589"/>
              <a:ext cx="798513" cy="762000"/>
            </a:xfrm>
            <a:prstGeom prst="rect">
              <a:avLst/>
            </a:prstGeom>
            <a:noFill/>
            <a:ln>
              <a:noFill/>
            </a:ln>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COMPETITION FOR GLOBAL CUSTOMERS</a:t>
            </a:r>
            <a:endParaRPr lang="en-US" sz="2000" dirty="0"/>
          </a:p>
        </p:txBody>
      </p:sp>
      <p:sp>
        <p:nvSpPr>
          <p:cNvPr id="9" name="Content Placeholder 8"/>
          <p:cNvSpPr>
            <a:spLocks noGrp="1"/>
          </p:cNvSpPr>
          <p:nvPr>
            <p:ph idx="1"/>
          </p:nvPr>
        </p:nvSpPr>
        <p:spPr>
          <a:xfrm>
            <a:off x="457200" y="1600201"/>
            <a:ext cx="8229600" cy="1447800"/>
          </a:xfrm>
        </p:spPr>
        <p:txBody>
          <a:bodyPr/>
          <a:lstStyle/>
          <a:p>
            <a:r>
              <a:rPr lang="en-US" b="1" dirty="0">
                <a:solidFill>
                  <a:srgbClr val="0064FF"/>
                </a:solidFill>
                <a:hlinkClick r:id="rId3" action="ppaction://hlinksldjump"/>
              </a:rPr>
              <a:t>Global Competition</a:t>
            </a:r>
            <a:endParaRPr lang="en-US" b="1" dirty="0">
              <a:solidFill>
                <a:srgbClr val="0064FF"/>
              </a:solidFill>
            </a:endParaRPr>
          </a:p>
          <a:p>
            <a:r>
              <a:rPr lang="en-US" b="1" dirty="0">
                <a:solidFill>
                  <a:srgbClr val="0064FF"/>
                </a:solidFill>
                <a:hlinkClick r:id="rId4" action="ppaction://hlinksldjump"/>
              </a:rPr>
              <a:t>Strategic Alliances</a:t>
            </a:r>
            <a:endParaRPr lang="en-US" dirty="0"/>
          </a:p>
        </p:txBody>
      </p:sp>
      <p:pic>
        <p:nvPicPr>
          <p:cNvPr id="2" name="Picture 1" descr="An ad for Mary Kay cosmetics with Korean ad cop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146" y="3193116"/>
            <a:ext cx="5027387" cy="325448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8438"/>
            <a:ext cx="8229600" cy="1143000"/>
          </a:xfrm>
        </p:spPr>
        <p:txBody>
          <a:bodyPr/>
          <a:lstStyle/>
          <a:p>
            <a:pPr algn="l"/>
            <a:r>
              <a:rPr lang="en-US" sz="3200" dirty="0">
                <a:solidFill>
                  <a:srgbClr val="7493E2"/>
                </a:solidFill>
                <a:effectLst>
                  <a:outerShdw blurRad="38100" dist="38100" dir="2700000" algn="tl">
                    <a:srgbClr val="DDDDDD"/>
                  </a:outerShdw>
                </a:effectLst>
              </a:rPr>
              <a:t>FIGURE 6-A</a:t>
            </a:r>
            <a:r>
              <a:rPr lang="en-US" sz="3200" b="1" dirty="0"/>
              <a:t>  </a:t>
            </a:r>
            <a:r>
              <a:rPr lang="en-US" sz="3200" b="1" dirty="0">
                <a:solidFill>
                  <a:srgbClr val="A50532"/>
                </a:solidFill>
              </a:rPr>
              <a:t>Global Companies and Marketing Strategy</a:t>
            </a:r>
            <a:endParaRPr lang="en-US" sz="3200" dirty="0"/>
          </a:p>
        </p:txBody>
      </p:sp>
      <p:graphicFrame>
        <p:nvGraphicFramePr>
          <p:cNvPr id="3" name="Table 2"/>
          <p:cNvGraphicFramePr>
            <a:graphicFrameLocks noGrp="1"/>
          </p:cNvGraphicFramePr>
          <p:nvPr/>
        </p:nvGraphicFramePr>
        <p:xfrm>
          <a:off x="546100" y="2006599"/>
          <a:ext cx="7975600" cy="3898900"/>
        </p:xfrm>
        <a:graphic>
          <a:graphicData uri="http://schemas.openxmlformats.org/drawingml/2006/table">
            <a:tbl>
              <a:tblPr firstRow="1" bandRow="1">
                <a:tableStyleId>{3C2FFA5D-87B4-456A-9821-1D502468CF0F}</a:tableStyleId>
              </a:tblPr>
              <a:tblGrid>
                <a:gridCol w="3987800">
                  <a:extLst>
                    <a:ext uri="{9D8B030D-6E8A-4147-A177-3AD203B41FA5}">
                      <a16:colId xmlns:a16="http://schemas.microsoft.com/office/drawing/2014/main" val="20000"/>
                    </a:ext>
                  </a:extLst>
                </a:gridCol>
                <a:gridCol w="3987800">
                  <a:extLst>
                    <a:ext uri="{9D8B030D-6E8A-4147-A177-3AD203B41FA5}">
                      <a16:colId xmlns:a16="http://schemas.microsoft.com/office/drawing/2014/main" val="20001"/>
                    </a:ext>
                  </a:extLst>
                </a:gridCol>
              </a:tblGrid>
              <a:tr h="974725">
                <a:tc>
                  <a:txBody>
                    <a:bodyPr/>
                    <a:lstStyle/>
                    <a:p>
                      <a:pPr algn="ctr"/>
                      <a:r>
                        <a:rPr lang="en-US" dirty="0">
                          <a:solidFill>
                            <a:srgbClr val="000000"/>
                          </a:solidFill>
                        </a:rPr>
                        <a:t>TYPE</a:t>
                      </a:r>
                      <a:r>
                        <a:rPr lang="en-US" baseline="0" dirty="0">
                          <a:solidFill>
                            <a:srgbClr val="000000"/>
                          </a:solidFill>
                        </a:rPr>
                        <a:t> OF GLOBAL COMPANY</a:t>
                      </a:r>
                      <a:endParaRPr lang="en-US"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dirty="0">
                          <a:solidFill>
                            <a:srgbClr val="000000"/>
                          </a:solidFill>
                        </a:rPr>
                        <a:t>TYPES OF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4725">
                <a:tc>
                  <a:txBody>
                    <a:bodyPr/>
                    <a:lstStyle/>
                    <a:p>
                      <a:pPr algn="ctr"/>
                      <a:r>
                        <a:rPr lang="en-US" b="1" dirty="0"/>
                        <a:t>International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0C8">
                        <a:alpha val="40000"/>
                      </a:srgbClr>
                    </a:solidFill>
                  </a:tcPr>
                </a:tc>
                <a:tc>
                  <a:txBody>
                    <a:bodyPr/>
                    <a:lstStyle/>
                    <a:p>
                      <a:pPr algn="ctr"/>
                      <a:r>
                        <a:rPr lang="en-US" b="1" dirty="0"/>
                        <a:t>Extension of Home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0C8">
                        <a:alpha val="40000"/>
                      </a:srgbClr>
                    </a:solidFill>
                  </a:tcPr>
                </a:tc>
                <a:extLst>
                  <a:ext uri="{0D108BD9-81ED-4DB2-BD59-A6C34878D82A}">
                    <a16:rowId xmlns:a16="http://schemas.microsoft.com/office/drawing/2014/main" val="10001"/>
                  </a:ext>
                </a:extLst>
              </a:tr>
              <a:tr h="974725">
                <a:tc>
                  <a:txBody>
                    <a:bodyPr/>
                    <a:lstStyle/>
                    <a:p>
                      <a:pPr algn="ctr"/>
                      <a:r>
                        <a:rPr lang="en-US" b="1" dirty="0"/>
                        <a:t>Multinational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tc>
                  <a:txBody>
                    <a:bodyPr/>
                    <a:lstStyle/>
                    <a:p>
                      <a:pPr algn="ctr"/>
                      <a:r>
                        <a:rPr lang="en-US" b="1" dirty="0"/>
                        <a:t>Multi-domestic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2"/>
                  </a:ext>
                </a:extLst>
              </a:tr>
              <a:tr h="974725">
                <a:tc>
                  <a:txBody>
                    <a:bodyPr/>
                    <a:lstStyle/>
                    <a:p>
                      <a:pPr algn="ctr"/>
                      <a:r>
                        <a:rPr lang="en-US" b="1" dirty="0"/>
                        <a:t>Transnational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alpha val="40000"/>
                      </a:srgbClr>
                    </a:solidFill>
                  </a:tcPr>
                </a:tc>
                <a:tc>
                  <a:txBody>
                    <a:bodyPr/>
                    <a:lstStyle/>
                    <a:p>
                      <a:pPr algn="ctr"/>
                      <a:r>
                        <a:rPr lang="en-US" b="1" dirty="0"/>
                        <a:t>Global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alpha val="40000"/>
                      </a:srgb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14" name="Title 13"/>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COMPANIES FOR GLOBAL CUSTOMERS</a:t>
            </a:r>
            <a:endParaRPr lang="en-US" sz="2000" dirty="0"/>
          </a:p>
        </p:txBody>
      </p:sp>
      <p:sp>
        <p:nvSpPr>
          <p:cNvPr id="15" name="Content Placeholder 14"/>
          <p:cNvSpPr>
            <a:spLocks noGrp="1"/>
          </p:cNvSpPr>
          <p:nvPr>
            <p:ph idx="1"/>
          </p:nvPr>
        </p:nvSpPr>
        <p:spPr>
          <a:xfrm>
            <a:off x="457200" y="1798980"/>
            <a:ext cx="6619461" cy="4525963"/>
          </a:xfrm>
        </p:spPr>
        <p:txBody>
          <a:bodyPr/>
          <a:lstStyle/>
          <a:p>
            <a:pPr marL="514350" indent="-514350">
              <a:buFont typeface="+mj-lt"/>
              <a:buAutoNum type="arabicPeriod"/>
            </a:pPr>
            <a:r>
              <a:rPr lang="en-US" b="1" dirty="0"/>
              <a:t>International Firms</a:t>
            </a:r>
            <a:endParaRPr lang="en-US" b="1" dirty="0">
              <a:solidFill>
                <a:srgbClr val="0064FF"/>
              </a:solidFill>
            </a:endParaRPr>
          </a:p>
          <a:p>
            <a:pPr marL="514350" indent="-514350">
              <a:buFont typeface="+mj-lt"/>
              <a:buAutoNum type="arabicPeriod"/>
            </a:pPr>
            <a:r>
              <a:rPr lang="en-US" b="1" dirty="0"/>
              <a:t>Multinational Firms</a:t>
            </a:r>
          </a:p>
          <a:p>
            <a:pPr lvl="1"/>
            <a:r>
              <a:rPr lang="en-US" b="1" dirty="0">
                <a:solidFill>
                  <a:srgbClr val="0064FF"/>
                </a:solidFill>
                <a:hlinkClick r:id="rId3" action="ppaction://hlinksldjump"/>
              </a:rPr>
              <a:t>Multidomestic Marketing Strategy</a:t>
            </a:r>
            <a:endParaRPr lang="en-US" b="1" dirty="0"/>
          </a:p>
          <a:p>
            <a:pPr marL="514350" indent="-514350">
              <a:buFont typeface="+mj-lt"/>
              <a:buAutoNum type="arabicPeriod"/>
            </a:pPr>
            <a:r>
              <a:rPr lang="en-US" b="1" dirty="0"/>
              <a:t>Transnational Firms</a:t>
            </a:r>
          </a:p>
          <a:p>
            <a:pPr lvl="1"/>
            <a:r>
              <a:rPr lang="en-US" b="1" dirty="0">
                <a:solidFill>
                  <a:srgbClr val="0064FF"/>
                </a:solidFill>
                <a:hlinkClick r:id="rId4" action="ppaction://hlinksldjump"/>
              </a:rPr>
              <a:t>Global Marketing Strategy</a:t>
            </a:r>
            <a:endParaRPr lang="en-US" b="1" dirty="0">
              <a:solidFill>
                <a:srgbClr val="0064FF"/>
              </a:solidFill>
            </a:endParaRPr>
          </a:p>
          <a:p>
            <a:pPr lvl="1"/>
            <a:r>
              <a:rPr lang="en-US" b="1" dirty="0">
                <a:solidFill>
                  <a:srgbClr val="0064FF"/>
                </a:solidFill>
                <a:hlinkClick r:id="rId5" action="ppaction://hlinksldjump"/>
              </a:rPr>
              <a:t>Global Brand</a:t>
            </a:r>
            <a:endParaRPr lang="en-US" dirty="0"/>
          </a:p>
        </p:txBody>
      </p:sp>
      <p:grpSp>
        <p:nvGrpSpPr>
          <p:cNvPr id="9" name="Group 8" descr="A photo of three bottles of Mr. Clean. All three have Mr. Clean's image on them, but the labels are in different languages. "/>
          <p:cNvGrpSpPr/>
          <p:nvPr/>
        </p:nvGrpSpPr>
        <p:grpSpPr>
          <a:xfrm>
            <a:off x="7344805" y="1598613"/>
            <a:ext cx="1241165" cy="4999822"/>
            <a:chOff x="7344805" y="1598613"/>
            <a:chExt cx="1241165" cy="4999822"/>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2530" y="1598613"/>
              <a:ext cx="1225714" cy="1600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8434" y="3311525"/>
              <a:ext cx="1233906" cy="160020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4805" y="4998235"/>
              <a:ext cx="1241165" cy="16002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6" name="Title 5"/>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CUSTOMERS</a:t>
            </a:r>
            <a:endParaRPr lang="en-US" sz="2400" dirty="0"/>
          </a:p>
        </p:txBody>
      </p:sp>
      <p:sp>
        <p:nvSpPr>
          <p:cNvPr id="7" name="Content Placeholder 6"/>
          <p:cNvSpPr>
            <a:spLocks noGrp="1"/>
          </p:cNvSpPr>
          <p:nvPr>
            <p:ph idx="1"/>
          </p:nvPr>
        </p:nvSpPr>
        <p:spPr>
          <a:xfrm>
            <a:off x="457200" y="1600201"/>
            <a:ext cx="8229600" cy="2070100"/>
          </a:xfrm>
        </p:spPr>
        <p:txBody>
          <a:bodyPr/>
          <a:lstStyle/>
          <a:p>
            <a:r>
              <a:rPr lang="en-US" b="1" dirty="0">
                <a:solidFill>
                  <a:srgbClr val="0064FF"/>
                </a:solidFill>
                <a:hlinkClick r:id="rId3" action="ppaction://hlinksldjump"/>
              </a:rPr>
              <a:t>Global Consumers </a:t>
            </a:r>
            <a:r>
              <a:rPr lang="en-US" b="1" dirty="0"/>
              <a:t>– Consumer Groups in Different Countries with Similar Needs</a:t>
            </a:r>
            <a:endParaRPr lang="en-US" dirty="0"/>
          </a:p>
        </p:txBody>
      </p:sp>
      <p:pic>
        <p:nvPicPr>
          <p:cNvPr id="2" name="Picture 1" descr="IKEA billboard in Chin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300" y="3099742"/>
            <a:ext cx="5308599" cy="3316169"/>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6" name="Title 5"/>
          <p:cNvSpPr>
            <a:spLocks noGrp="1"/>
          </p:cNvSpPr>
          <p:nvPr>
            <p:ph type="title"/>
          </p:nvPr>
        </p:nvSpPr>
        <p:spPr/>
        <p:txBody>
          <a:bodyPr/>
          <a:lstStyle/>
          <a:p>
            <a:r>
              <a:rPr lang="en-US" sz="2800" b="1" dirty="0">
                <a:solidFill>
                  <a:srgbClr val="AA785A"/>
                </a:solidFill>
              </a:rPr>
              <a:t>MARKETING MATTERS</a:t>
            </a:r>
            <a:br>
              <a:rPr lang="en-US" sz="2400" b="1" dirty="0">
                <a:solidFill>
                  <a:schemeClr val="accent2"/>
                </a:solidFill>
              </a:rPr>
            </a:br>
            <a:r>
              <a:rPr lang="en-US" sz="2000" b="1" dirty="0">
                <a:solidFill>
                  <a:srgbClr val="A50532"/>
                </a:solidFill>
              </a:rPr>
              <a:t>The Global Teenager—A Market of</a:t>
            </a:r>
            <a:br>
              <a:rPr lang="en-US" sz="2000" b="1" dirty="0">
                <a:solidFill>
                  <a:srgbClr val="A50532"/>
                </a:solidFill>
              </a:rPr>
            </a:br>
            <a:r>
              <a:rPr lang="en-US" sz="2000" b="1" dirty="0">
                <a:solidFill>
                  <a:srgbClr val="A50532"/>
                </a:solidFill>
              </a:rPr>
              <a:t>2 Billion Voracious Consumers</a:t>
            </a:r>
            <a:endParaRPr lang="en-US" sz="2000" dirty="0"/>
          </a:p>
        </p:txBody>
      </p:sp>
      <p:sp>
        <p:nvSpPr>
          <p:cNvPr id="7" name="Content Placeholder 6"/>
          <p:cNvSpPr>
            <a:spLocks noGrp="1"/>
          </p:cNvSpPr>
          <p:nvPr>
            <p:ph idx="1"/>
          </p:nvPr>
        </p:nvSpPr>
        <p:spPr>
          <a:xfrm>
            <a:off x="4784034" y="1600200"/>
            <a:ext cx="3902765" cy="4525963"/>
          </a:xfrm>
        </p:spPr>
        <p:txBody>
          <a:bodyPr/>
          <a:lstStyle/>
          <a:p>
            <a:pPr>
              <a:buFont typeface="Arial" panose="020B0604020202020204"/>
              <a:buChar char="•"/>
            </a:pPr>
            <a:r>
              <a:rPr lang="en-US" sz="2800" b="1" dirty="0"/>
              <a:t>Global Teen Market of 2 Billion </a:t>
            </a:r>
          </a:p>
          <a:p>
            <a:pPr>
              <a:buFont typeface="Arial" panose="020B0604020202020204"/>
              <a:buChar char="•"/>
            </a:pPr>
            <a:r>
              <a:rPr lang="en-US" sz="2800" b="1" dirty="0"/>
              <a:t>Teens’ Rooms Look Similar No Matter the Country</a:t>
            </a:r>
          </a:p>
          <a:p>
            <a:pPr>
              <a:buFont typeface="Arial" panose="020B0604020202020204"/>
              <a:buChar char="•"/>
            </a:pPr>
            <a:r>
              <a:rPr lang="en-US" sz="2800" b="1" dirty="0"/>
              <a:t>Teens Spend $820B Annually for Common Products (Jeans, Video Games, etc.)</a:t>
            </a:r>
          </a:p>
        </p:txBody>
      </p:sp>
      <p:pic>
        <p:nvPicPr>
          <p:cNvPr id="3" name="Picture 2" descr="An ad shows a male and female teenage couple enjoying a bottle of Coca-Cola. The ad copy is in Italian, but the Coke logo is in Englis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4" y="1619076"/>
            <a:ext cx="3763497" cy="4955407"/>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marL="228600"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4 — NETWORKED GLOBAL MARKETPLACE</a:t>
            </a:r>
            <a:endParaRPr lang="en-US" sz="2400" dirty="0"/>
          </a:p>
        </p:txBody>
      </p:sp>
      <p:sp>
        <p:nvSpPr>
          <p:cNvPr id="11" name="Content Placeholder 10"/>
          <p:cNvSpPr>
            <a:spLocks noGrp="1"/>
          </p:cNvSpPr>
          <p:nvPr>
            <p:ph idx="1"/>
          </p:nvPr>
        </p:nvSpPr>
        <p:spPr>
          <a:xfrm>
            <a:off x="457200" y="1600201"/>
            <a:ext cx="8229600" cy="1993900"/>
          </a:xfrm>
        </p:spPr>
        <p:txBody>
          <a:bodyPr/>
          <a:lstStyle/>
          <a:p>
            <a:r>
              <a:rPr lang="en-US" b="1" dirty="0"/>
              <a:t>Marketspace Enables Exchange Anywhere, Anytime, and at Lower Cost</a:t>
            </a:r>
          </a:p>
          <a:p>
            <a:r>
              <a:rPr lang="en-US" b="1" dirty="0">
                <a:solidFill>
                  <a:srgbClr val="000000"/>
                </a:solidFill>
              </a:rPr>
              <a:t>Access to Buyers on Every Continent</a:t>
            </a:r>
            <a:endParaRPr lang="en-US" dirty="0"/>
          </a:p>
        </p:txBody>
      </p:sp>
      <p:pic>
        <p:nvPicPr>
          <p:cNvPr id="8" name="Picture 7" descr="IKEA billboard in Chin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1" y="3302039"/>
            <a:ext cx="5123368" cy="3200460"/>
          </a:xfrm>
          <a:prstGeom prst="rect">
            <a:avLst/>
          </a:prstGeom>
        </p:spPr>
      </p:pic>
      <p:grpSp>
        <p:nvGrpSpPr>
          <p:cNvPr id="9" name="Group 8" descr="Click for the Nestle Hungary ad."/>
          <p:cNvGrpSpPr/>
          <p:nvPr/>
        </p:nvGrpSpPr>
        <p:grpSpPr>
          <a:xfrm>
            <a:off x="7266563" y="4233333"/>
            <a:ext cx="1877437" cy="1540934"/>
            <a:chOff x="7266563" y="4233333"/>
            <a:chExt cx="1877437" cy="1540934"/>
          </a:xfrm>
        </p:grpSpPr>
        <p:pic>
          <p:nvPicPr>
            <p:cNvPr id="7"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3675" y="5012267"/>
              <a:ext cx="798513" cy="762000"/>
            </a:xfrm>
            <a:prstGeom prst="rect">
              <a:avLst/>
            </a:prstGeom>
            <a:noFill/>
            <a:ln>
              <a:noFill/>
            </a:ln>
          </p:spPr>
        </p:pic>
        <p:sp>
          <p:nvSpPr>
            <p:cNvPr id="3" name="TextBox 2"/>
            <p:cNvSpPr txBox="1"/>
            <p:nvPr/>
          </p:nvSpPr>
          <p:spPr>
            <a:xfrm>
              <a:off x="7266563" y="4233333"/>
              <a:ext cx="1877437" cy="646331"/>
            </a:xfrm>
            <a:prstGeom prst="rect">
              <a:avLst/>
            </a:prstGeom>
            <a:noFill/>
          </p:spPr>
          <p:txBody>
            <a:bodyPr wrap="none" rtlCol="0">
              <a:spAutoFit/>
            </a:bodyPr>
            <a:lstStyle/>
            <a:p>
              <a:pPr algn="ctr"/>
              <a:r>
                <a:rPr lang="en-US" sz="1800" b="1" dirty="0"/>
                <a:t>Nestle Hungary</a:t>
              </a:r>
            </a:p>
            <a:p>
              <a:pPr algn="ctr"/>
              <a:r>
                <a:rPr lang="en-US" sz="1800" b="1" dirty="0"/>
                <a:t> Ad</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5" name="Title 4"/>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5 — GROWING ECONOMIC ESPIONAGE</a:t>
            </a:r>
            <a:endParaRPr lang="en-US" sz="2400" dirty="0"/>
          </a:p>
        </p:txBody>
      </p:sp>
      <p:sp>
        <p:nvSpPr>
          <p:cNvPr id="6" name="Content Placeholder 5"/>
          <p:cNvSpPr>
            <a:spLocks noGrp="1"/>
          </p:cNvSpPr>
          <p:nvPr>
            <p:ph idx="1"/>
          </p:nvPr>
        </p:nvSpPr>
        <p:spPr>
          <a:xfrm>
            <a:off x="457200" y="1828800"/>
            <a:ext cx="8229600" cy="4297363"/>
          </a:xfrm>
        </p:spPr>
        <p:txBody>
          <a:bodyPr/>
          <a:lstStyle/>
          <a:p>
            <a:r>
              <a:rPr lang="en-US" sz="2800" b="1" dirty="0"/>
              <a:t>Economic Espionage Exists!</a:t>
            </a:r>
          </a:p>
          <a:p>
            <a:pPr lvl="1"/>
            <a:r>
              <a:rPr lang="en-US" b="1" dirty="0"/>
              <a:t>Clandestine Collection of Trade Secrets or Proprietary Information about Competitors</a:t>
            </a:r>
          </a:p>
          <a:p>
            <a:pPr lvl="1"/>
            <a:r>
              <a:rPr lang="en-US" b="1" dirty="0"/>
              <a:t>Costs U.S. Firms $250+ Billion/Year</a:t>
            </a:r>
          </a:p>
          <a:p>
            <a:pPr lvl="1"/>
            <a:r>
              <a:rPr lang="en-US" b="1" dirty="0"/>
              <a:t>23 Nations Routinely Target U.S. Firms</a:t>
            </a:r>
          </a:p>
          <a:p>
            <a:pPr lvl="1"/>
            <a:r>
              <a:rPr lang="en-US" b="1" dirty="0"/>
              <a:t>Economic Espionage Act (1996) Makes Theft a Federal Crime</a:t>
            </a:r>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CULTURAL DIVERSITY </a:t>
            </a:r>
            <a:r>
              <a:rPr lang="en-US" sz="1800" b="1" dirty="0">
                <a:solidFill>
                  <a:srgbClr val="A50532"/>
                </a:solidFill>
              </a:rPr>
              <a:t>(1 of 3)</a:t>
            </a:r>
            <a:endParaRPr lang="en-US" sz="1800" dirty="0"/>
          </a:p>
        </p:txBody>
      </p:sp>
      <p:sp>
        <p:nvSpPr>
          <p:cNvPr id="11" name="Content Placeholder 10"/>
          <p:cNvSpPr>
            <a:spLocks noGrp="1"/>
          </p:cNvSpPr>
          <p:nvPr>
            <p:ph idx="1"/>
          </p:nvPr>
        </p:nvSpPr>
        <p:spPr>
          <a:xfrm>
            <a:off x="279400" y="1676400"/>
            <a:ext cx="4445000" cy="4525963"/>
          </a:xfrm>
        </p:spPr>
        <p:txBody>
          <a:bodyPr/>
          <a:lstStyle/>
          <a:p>
            <a:r>
              <a:rPr lang="en-US" b="1" dirty="0">
                <a:solidFill>
                  <a:srgbClr val="0064FF"/>
                </a:solidFill>
                <a:hlinkClick r:id="rId3" action="ppaction://hlinksldjump"/>
              </a:rPr>
              <a:t>Cross-Cultural Analysis</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4" action="ppaction://hlinksldjump"/>
              </a:rPr>
              <a:t>Values</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5" action="ppaction://hlinksldjump"/>
              </a:rPr>
              <a:t>Customs</a:t>
            </a:r>
            <a:endParaRPr lang="en-US" b="1" dirty="0">
              <a:solidFill>
                <a:srgbClr val="0064FF"/>
              </a:solidFill>
            </a:endParaRPr>
          </a:p>
          <a:p>
            <a:pPr lvl="1"/>
            <a:r>
              <a:rPr lang="en-US" b="1" dirty="0">
                <a:solidFill>
                  <a:srgbClr val="0064FF"/>
                </a:solidFill>
                <a:hlinkClick r:id="rId6" action="ppaction://hlinksldjump"/>
              </a:rPr>
              <a:t>Foreign Corrupt Practices Act (1977)</a:t>
            </a:r>
            <a:endParaRPr lang="en-US" dirty="0"/>
          </a:p>
        </p:txBody>
      </p:sp>
      <p:pic>
        <p:nvPicPr>
          <p:cNvPr id="2" name="Picture 1" descr="A photo advertisement shows a picture of the Chicken Maharaja Mac."/>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8819" y="2278752"/>
            <a:ext cx="2730286" cy="319018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10" name="Title 9"/>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6, YOU SHOULD BE ABLE TO: </a:t>
            </a:r>
            <a:r>
              <a:rPr lang="en-US" sz="1800" b="1" dirty="0">
                <a:solidFill>
                  <a:srgbClr val="A50532"/>
                </a:solidFill>
              </a:rPr>
              <a:t>(1 of 2)</a:t>
            </a:r>
            <a:endParaRPr lang="en-US" sz="1800" dirty="0"/>
          </a:p>
        </p:txBody>
      </p:sp>
      <p:sp>
        <p:nvSpPr>
          <p:cNvPr id="11" name="Content Placeholder 10"/>
          <p:cNvSpPr>
            <a:spLocks noGrp="1"/>
          </p:cNvSpPr>
          <p:nvPr>
            <p:ph idx="1"/>
          </p:nvPr>
        </p:nvSpPr>
        <p:spPr/>
        <p:txBody>
          <a:bodyPr/>
          <a:lstStyle/>
          <a:p>
            <a:pPr marL="1828800" indent="-1828800" eaLnBrk="1" hangingPunct="1">
              <a:buNone/>
            </a:pPr>
            <a:r>
              <a:rPr lang="en-US" sz="2800" b="1" dirty="0"/>
              <a:t>1.	Describe the nature and scope of world trade from a global perspective.</a:t>
            </a:r>
          </a:p>
          <a:p>
            <a:pPr marL="1828800" indent="-1828800">
              <a:buNone/>
            </a:pPr>
            <a:r>
              <a:rPr lang="en-US" sz="2800" b="1" dirty="0"/>
              <a:t>2. 	Identify the major trends that have influenced world trade and global marketing.</a:t>
            </a:r>
          </a:p>
          <a:p>
            <a:pPr marL="1828800" indent="-1828800">
              <a:buNone/>
            </a:pPr>
            <a:r>
              <a:rPr lang="en-US" sz="2800" b="1" dirty="0"/>
              <a:t>3. 	Identify the environmental forces that shape global marketing efforts.</a:t>
            </a:r>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a:solidFill>
                  <a:srgbClr val="7493E2"/>
                </a:solidFill>
                <a:effectLst>
                  <a:outerShdw blurRad="38100" dist="38100" dir="2700000" algn="tl">
                    <a:srgbClr val="DDDDDD"/>
                  </a:outerShdw>
                </a:effectLst>
              </a:rPr>
              <a:t>FIGURE 6-B</a:t>
            </a:r>
            <a:r>
              <a:rPr lang="en-US" sz="3600" b="1" dirty="0"/>
              <a:t>  </a:t>
            </a:r>
            <a:r>
              <a:rPr lang="en-US" sz="3600" b="1" dirty="0">
                <a:solidFill>
                  <a:srgbClr val="A50532"/>
                </a:solidFill>
              </a:rPr>
              <a:t>Cultural Appreciation</a:t>
            </a:r>
            <a:endParaRPr lang="en-US" sz="3600" dirty="0"/>
          </a:p>
        </p:txBody>
      </p:sp>
      <p:graphicFrame>
        <p:nvGraphicFramePr>
          <p:cNvPr id="3" name="Diagram 2" descr="Figure 7-B shows aspects of culture includes values, customs, symbols, and language."/>
          <p:cNvGraphicFramePr/>
          <p:nvPr/>
        </p:nvGraphicFramePr>
        <p:xfrm>
          <a:off x="1206500" y="1181173"/>
          <a:ext cx="6553200" cy="5029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7" name="Title 6"/>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CULTURAL DIVERSITY </a:t>
            </a:r>
            <a:r>
              <a:rPr lang="en-US" sz="1800" b="1" dirty="0">
                <a:solidFill>
                  <a:srgbClr val="A50532"/>
                </a:solidFill>
              </a:rPr>
              <a:t>(2 of 3)</a:t>
            </a:r>
            <a:endParaRPr lang="en-US" sz="1800" dirty="0"/>
          </a:p>
        </p:txBody>
      </p:sp>
      <p:sp>
        <p:nvSpPr>
          <p:cNvPr id="8" name="Content Placeholder 7"/>
          <p:cNvSpPr>
            <a:spLocks noGrp="1"/>
          </p:cNvSpPr>
          <p:nvPr>
            <p:ph idx="1"/>
          </p:nvPr>
        </p:nvSpPr>
        <p:spPr>
          <a:xfrm>
            <a:off x="457200" y="1600200"/>
            <a:ext cx="8229600" cy="798443"/>
          </a:xfrm>
        </p:spPr>
        <p:txBody>
          <a:bodyPr/>
          <a:lstStyle/>
          <a:p>
            <a:r>
              <a:rPr lang="en-US" b="1" dirty="0">
                <a:solidFill>
                  <a:srgbClr val="0064FF"/>
                </a:solidFill>
                <a:hlinkClick r:id="rId3" action="ppaction://hlinksldjump"/>
              </a:rPr>
              <a:t>Cultural Symbols</a:t>
            </a:r>
            <a:r>
              <a:rPr lang="en-US" b="1" dirty="0">
                <a:solidFill>
                  <a:srgbClr val="0064FF"/>
                </a:solidFill>
              </a:rPr>
              <a:t> – </a:t>
            </a:r>
            <a:r>
              <a:rPr lang="en-US" b="1" dirty="0">
                <a:solidFill>
                  <a:srgbClr val="000000"/>
                </a:solidFill>
              </a:rPr>
              <a:t>Evoke Deep Feelings</a:t>
            </a:r>
            <a:endParaRPr lang="en-US" dirty="0">
              <a:solidFill>
                <a:srgbClr val="000000"/>
              </a:solidFill>
            </a:endParaRPr>
          </a:p>
        </p:txBody>
      </p:sp>
      <p:grpSp>
        <p:nvGrpSpPr>
          <p:cNvPr id="9" name="Group 8" descr="Two photos show France's Eiffel Tower and Greece's Parthenon."/>
          <p:cNvGrpSpPr/>
          <p:nvPr/>
        </p:nvGrpSpPr>
        <p:grpSpPr>
          <a:xfrm>
            <a:off x="833937" y="3038639"/>
            <a:ext cx="7437608" cy="2841673"/>
            <a:chOff x="833937" y="2795109"/>
            <a:chExt cx="7437608" cy="2841673"/>
          </a:xfrm>
        </p:grpSpPr>
        <p:pic>
          <p:nvPicPr>
            <p:cNvPr id="39941" name="Picture 2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3937" y="2795109"/>
              <a:ext cx="3383280" cy="2841673"/>
            </a:xfrm>
            <a:prstGeom prst="rect">
              <a:avLst/>
            </a:prstGeom>
            <a:noFill/>
            <a:ln>
              <a:noFill/>
            </a:ln>
          </p:spPr>
        </p:pic>
        <p:pic>
          <p:nvPicPr>
            <p:cNvPr id="39942" name="Picture 2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88745" y="2800812"/>
              <a:ext cx="3382800" cy="2830268"/>
            </a:xfrm>
            <a:prstGeom prst="rect">
              <a:avLst/>
            </a:prstGeom>
            <a:noFill/>
            <a:ln>
              <a:noFill/>
            </a:ln>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6" name="Title 15"/>
          <p:cNvSpPr>
            <a:spLocks noGrp="1"/>
          </p:cNvSpPr>
          <p:nvPr>
            <p:ph type="title"/>
          </p:nvPr>
        </p:nvSpPr>
        <p:spPr/>
        <p:txBody>
          <a:bodyPr/>
          <a:lstStyle/>
          <a:p>
            <a:pPr marL="228600">
              <a:defRPr/>
            </a:pPr>
            <a:r>
              <a:rPr lang="en-US" b="1" dirty="0">
                <a:solidFill>
                  <a:srgbClr val="A50532"/>
                </a:solidFill>
              </a:rPr>
              <a:t>A GLOBAL ENVIRONMENTAL SCAN</a:t>
            </a:r>
            <a:br>
              <a:rPr lang="en-US" altLang="ja-JP" b="1" dirty="0">
                <a:solidFill>
                  <a:srgbClr val="A50532"/>
                </a:solidFill>
              </a:rPr>
            </a:br>
            <a:r>
              <a:rPr lang="en-US" sz="2800" b="1" dirty="0">
                <a:solidFill>
                  <a:srgbClr val="A50532"/>
                </a:solidFill>
              </a:rPr>
              <a:t>CULTURAL DIVERSITY </a:t>
            </a:r>
            <a:r>
              <a:rPr lang="en-US" sz="1800" b="1" dirty="0">
                <a:solidFill>
                  <a:srgbClr val="A50532"/>
                </a:solidFill>
              </a:rPr>
              <a:t>(3 of 3)</a:t>
            </a:r>
            <a:endParaRPr lang="en-US" sz="1800" dirty="0"/>
          </a:p>
        </p:txBody>
      </p:sp>
      <p:sp>
        <p:nvSpPr>
          <p:cNvPr id="17" name="Content Placeholder 16"/>
          <p:cNvSpPr>
            <a:spLocks noGrp="1"/>
          </p:cNvSpPr>
          <p:nvPr>
            <p:ph idx="1"/>
          </p:nvPr>
        </p:nvSpPr>
        <p:spPr>
          <a:xfrm>
            <a:off x="457200" y="1473200"/>
            <a:ext cx="8229600" cy="5080000"/>
          </a:xfrm>
        </p:spPr>
        <p:txBody>
          <a:bodyPr/>
          <a:lstStyle/>
          <a:p>
            <a:pPr>
              <a:buNone/>
            </a:pPr>
            <a:r>
              <a:rPr lang="en-US" sz="3200" b="1" dirty="0"/>
              <a:t>Language</a:t>
            </a:r>
          </a:p>
          <a:p>
            <a:pPr lvl="1"/>
            <a:r>
              <a:rPr lang="en-US" sz="3200" b="1" dirty="0"/>
              <a:t>Unintended Meanings</a:t>
            </a:r>
          </a:p>
          <a:p>
            <a:pPr lvl="1"/>
            <a:r>
              <a:rPr lang="en-US" sz="3200" b="1" dirty="0">
                <a:solidFill>
                  <a:srgbClr val="0064FF"/>
                </a:solidFill>
                <a:hlinkClick r:id="rId3" action="ppaction://hlinksldjump"/>
              </a:rPr>
              <a:t>Back Translation</a:t>
            </a:r>
            <a:endParaRPr lang="en-US" sz="3200" dirty="0"/>
          </a:p>
        </p:txBody>
      </p:sp>
      <p:grpSp>
        <p:nvGrpSpPr>
          <p:cNvPr id="25" name="Group 24" descr="A photo of a Japanese green tea Kit Kat. The writing on the packaging translates to surely win. "/>
          <p:cNvGrpSpPr/>
          <p:nvPr/>
        </p:nvGrpSpPr>
        <p:grpSpPr>
          <a:xfrm>
            <a:off x="5139399" y="1574779"/>
            <a:ext cx="2749535" cy="2257446"/>
            <a:chOff x="5139399" y="1574779"/>
            <a:chExt cx="2749535" cy="2257446"/>
          </a:xfrm>
        </p:grpSpPr>
        <p:sp>
          <p:nvSpPr>
            <p:cNvPr id="5" name="TextBox 4"/>
            <p:cNvSpPr txBox="1"/>
            <p:nvPr/>
          </p:nvSpPr>
          <p:spPr>
            <a:xfrm>
              <a:off x="5139399" y="1574779"/>
              <a:ext cx="2749535" cy="646331"/>
            </a:xfrm>
            <a:prstGeom prst="rect">
              <a:avLst/>
            </a:prstGeom>
            <a:noFill/>
          </p:spPr>
          <p:txBody>
            <a:bodyPr wrap="none" rtlCol="0">
              <a:spAutoFit/>
            </a:bodyPr>
            <a:lstStyle/>
            <a:p>
              <a:pPr algn="ctr"/>
              <a:r>
                <a:rPr lang="en-US" sz="1800" b="1" dirty="0"/>
                <a:t>Japanese Translation: </a:t>
              </a:r>
            </a:p>
            <a:p>
              <a:pPr algn="ctr"/>
              <a:r>
                <a:rPr lang="en-US" sz="1800" b="1" dirty="0"/>
                <a:t>“Surely Win”</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671" y="2277745"/>
              <a:ext cx="2227294" cy="1554480"/>
            </a:xfrm>
            <a:prstGeom prst="rect">
              <a:avLst/>
            </a:prstGeom>
          </p:spPr>
        </p:pic>
      </p:grpSp>
      <p:grpSp>
        <p:nvGrpSpPr>
          <p:cNvPr id="26" name="Group 25" descr="Click for the Nestle Japan ad."/>
          <p:cNvGrpSpPr/>
          <p:nvPr/>
        </p:nvGrpSpPr>
        <p:grpSpPr>
          <a:xfrm>
            <a:off x="7382797" y="3865220"/>
            <a:ext cx="1608134" cy="1467615"/>
            <a:chOff x="7382797" y="3865220"/>
            <a:chExt cx="1608134" cy="1467615"/>
          </a:xfrm>
        </p:grpSpPr>
        <p:pic>
          <p:nvPicPr>
            <p:cNvPr id="14"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748" y="4570835"/>
              <a:ext cx="798513" cy="762000"/>
            </a:xfrm>
            <a:prstGeom prst="rect">
              <a:avLst/>
            </a:prstGeom>
            <a:noFill/>
            <a:ln>
              <a:noFill/>
            </a:ln>
          </p:spPr>
        </p:pic>
        <p:sp>
          <p:nvSpPr>
            <p:cNvPr id="2" name="TextBox 1"/>
            <p:cNvSpPr txBox="1"/>
            <p:nvPr/>
          </p:nvSpPr>
          <p:spPr>
            <a:xfrm>
              <a:off x="7382797" y="3865220"/>
              <a:ext cx="1608134" cy="646331"/>
            </a:xfrm>
            <a:prstGeom prst="rect">
              <a:avLst/>
            </a:prstGeom>
            <a:noFill/>
          </p:spPr>
          <p:txBody>
            <a:bodyPr wrap="none" rtlCol="0">
              <a:spAutoFit/>
            </a:bodyPr>
            <a:lstStyle/>
            <a:p>
              <a:pPr algn="ctr"/>
              <a:r>
                <a:rPr lang="en-US" sz="1800" b="1" dirty="0"/>
                <a:t>Nestle Japan</a:t>
              </a:r>
            </a:p>
            <a:p>
              <a:pPr algn="ctr"/>
              <a:r>
                <a:rPr lang="en-US" sz="1800" b="1" dirty="0"/>
                <a:t>Ad</a:t>
              </a:r>
            </a:p>
          </p:txBody>
        </p:sp>
      </p:grpSp>
      <p:grpSp>
        <p:nvGrpSpPr>
          <p:cNvPr id="23" name="Group 22" descr="English and Italian ads for Mini Cooper. The English copy, &quot;Stop Starting at my Boot&quot; translates to &quot;Stop Looking at My Rear&quot; in Italian."/>
          <p:cNvGrpSpPr/>
          <p:nvPr/>
        </p:nvGrpSpPr>
        <p:grpSpPr>
          <a:xfrm>
            <a:off x="1312078" y="4087217"/>
            <a:ext cx="6217691" cy="2428029"/>
            <a:chOff x="2060124" y="4035032"/>
            <a:chExt cx="6217691" cy="2428029"/>
          </a:xfrm>
        </p:grpSpPr>
        <p:sp>
          <p:nvSpPr>
            <p:cNvPr id="4" name="TextBox 3"/>
            <p:cNvSpPr txBox="1"/>
            <p:nvPr/>
          </p:nvSpPr>
          <p:spPr>
            <a:xfrm>
              <a:off x="5902915" y="4709527"/>
              <a:ext cx="2374900" cy="923330"/>
            </a:xfrm>
            <a:prstGeom prst="rect">
              <a:avLst/>
            </a:prstGeom>
            <a:noFill/>
          </p:spPr>
          <p:txBody>
            <a:bodyPr wrap="square" rtlCol="0">
              <a:spAutoFit/>
            </a:bodyPr>
            <a:lstStyle/>
            <a:p>
              <a:pPr algn="ctr"/>
              <a:r>
                <a:rPr lang="en-US" sz="1800" b="1" dirty="0"/>
                <a:t>Italian translation: </a:t>
              </a:r>
            </a:p>
            <a:p>
              <a:pPr algn="ctr"/>
              <a:r>
                <a:rPr lang="en-US" sz="1800" b="1" dirty="0"/>
                <a:t>“Stop Looking at My Rear”</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0124" y="4085621"/>
              <a:ext cx="1813534" cy="237744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7655" y="4035032"/>
              <a:ext cx="1813068" cy="2377440"/>
            </a:xfrm>
            <a:prstGeom prst="rect">
              <a:avLst/>
            </a:prstGeom>
          </p:spPr>
        </p:pic>
      </p:grpSp>
      <p:sp>
        <p:nvSpPr>
          <p:cNvPr id="22" name="Text Placeholder 23"/>
          <p:cNvSpPr>
            <a:spLocks noGrp="1"/>
          </p:cNvSpPr>
          <p:nvPr>
            <p:ph type="body" sz="quarter" idx="16"/>
          </p:nvPr>
        </p:nvSpPr>
        <p:spPr>
          <a:prstGeom prst="rect">
            <a:avLst/>
          </a:prstGeom>
        </p:spPr>
        <p:txBody>
          <a:bodyPr/>
          <a:lstStyle/>
          <a:p>
            <a:r>
              <a:rPr lang="en-US" dirty="0">
                <a:hlinkClick r:id="rId9" action="ppaction://hlinksldjump"/>
              </a:rPr>
              <a:t>Jump to Appendix 3 long image description</a:t>
            </a:r>
          </a:p>
        </p:txBody>
      </p:sp>
      <p:sp>
        <p:nvSpPr>
          <p:cNvPr id="20" name="Text Placeholder 19" hidden="1"/>
          <p:cNvSpPr>
            <a:spLocks noGrp="1"/>
          </p:cNvSpPr>
          <p:nvPr>
            <p:ph type="body" sz="quarter" idx="11"/>
          </p:nvPr>
        </p:nvSpPr>
        <p:spPr/>
        <p:txBody>
          <a:bodyPr/>
          <a:lstStyle/>
          <a:p>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9" name="Title 8"/>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ECONOMIC CONSIDERATIONS </a:t>
            </a:r>
            <a:r>
              <a:rPr lang="en-US" sz="1800" b="1" dirty="0">
                <a:solidFill>
                  <a:srgbClr val="A50532"/>
                </a:solidFill>
              </a:rPr>
              <a:t>(1 of 2)</a:t>
            </a:r>
            <a:endParaRPr lang="en-US" sz="1800" dirty="0"/>
          </a:p>
        </p:txBody>
      </p:sp>
      <p:sp>
        <p:nvSpPr>
          <p:cNvPr id="11" name="Content Placeholder 10"/>
          <p:cNvSpPr>
            <a:spLocks noGrp="1"/>
          </p:cNvSpPr>
          <p:nvPr>
            <p:ph idx="1"/>
          </p:nvPr>
        </p:nvSpPr>
        <p:spPr>
          <a:xfrm>
            <a:off x="431800" y="1587501"/>
            <a:ext cx="8331200" cy="2895599"/>
          </a:xfrm>
        </p:spPr>
        <p:txBody>
          <a:bodyPr/>
          <a:lstStyle/>
          <a:p>
            <a:r>
              <a:rPr lang="en-US" b="1" dirty="0"/>
              <a:t>Economic and Communication Infrastructure Crucial to Marketing</a:t>
            </a:r>
          </a:p>
          <a:p>
            <a:r>
              <a:rPr lang="en-US" b="1" dirty="0"/>
              <a:t>Example: PepsiCo Invested $1.5 Billion in Transportation and Manufacturing Systems in China and India</a:t>
            </a:r>
            <a:endParaRPr lang="en-US" dirty="0"/>
          </a:p>
        </p:txBody>
      </p:sp>
      <p:pic>
        <p:nvPicPr>
          <p:cNvPr id="2" name="Picture 1" descr="A Pepsi ad with Chinese cop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647" y="4453133"/>
            <a:ext cx="2603459" cy="1952594"/>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ECONOMIC CONSIDERATIONS </a:t>
            </a:r>
            <a:r>
              <a:rPr lang="en-US" sz="1800" b="1" dirty="0">
                <a:solidFill>
                  <a:srgbClr val="A50532"/>
                </a:solidFill>
              </a:rPr>
              <a:t>(2 of 2)</a:t>
            </a:r>
            <a:endParaRPr lang="en-US" sz="1800" dirty="0"/>
          </a:p>
        </p:txBody>
      </p:sp>
      <p:sp>
        <p:nvSpPr>
          <p:cNvPr id="13" name="Content Placeholder 12"/>
          <p:cNvSpPr>
            <a:spLocks noGrp="1"/>
          </p:cNvSpPr>
          <p:nvPr>
            <p:ph idx="1"/>
          </p:nvPr>
        </p:nvSpPr>
        <p:spPr>
          <a:xfrm>
            <a:off x="469900" y="1549401"/>
            <a:ext cx="8229600" cy="3225799"/>
          </a:xfrm>
        </p:spPr>
        <p:txBody>
          <a:bodyPr/>
          <a:lstStyle/>
          <a:p>
            <a:r>
              <a:rPr lang="en-US" b="1" dirty="0"/>
              <a:t>Financial and Legal Systems Understanding</a:t>
            </a:r>
          </a:p>
          <a:p>
            <a:r>
              <a:rPr lang="en-US" b="1" dirty="0"/>
              <a:t>Consumer Income and Purchasing Power</a:t>
            </a:r>
          </a:p>
          <a:p>
            <a:r>
              <a:rPr lang="en-US" b="1" dirty="0">
                <a:solidFill>
                  <a:srgbClr val="0064FF"/>
                </a:solidFill>
                <a:hlinkClick r:id="rId3" action="ppaction://hlinksldjump"/>
              </a:rPr>
              <a:t>Currency Exchange Rate</a:t>
            </a:r>
            <a:endParaRPr lang="en-US" dirty="0"/>
          </a:p>
        </p:txBody>
      </p:sp>
      <p:pic>
        <p:nvPicPr>
          <p:cNvPr id="2" name="Picture 1" descr="A photo at a fashion show shows a Chinese female model showing off denizen jea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990" y="4454038"/>
            <a:ext cx="3002972" cy="2103120"/>
          </a:xfrm>
          <a:prstGeom prst="rect">
            <a:avLst/>
          </a:prstGeom>
        </p:spPr>
      </p:pic>
      <p:grpSp>
        <p:nvGrpSpPr>
          <p:cNvPr id="9" name="Group 8" descr="Click here for a Denizen ad."/>
          <p:cNvGrpSpPr/>
          <p:nvPr/>
        </p:nvGrpSpPr>
        <p:grpSpPr>
          <a:xfrm>
            <a:off x="2383451" y="4891381"/>
            <a:ext cx="1432829" cy="1213789"/>
            <a:chOff x="2383451" y="4891381"/>
            <a:chExt cx="1432829" cy="1213789"/>
          </a:xfrm>
        </p:grpSpPr>
        <p:pic>
          <p:nvPicPr>
            <p:cNvPr id="12"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7834" y="5343170"/>
              <a:ext cx="798513" cy="762000"/>
            </a:xfrm>
            <a:prstGeom prst="rect">
              <a:avLst/>
            </a:prstGeom>
            <a:noFill/>
            <a:ln>
              <a:noFill/>
            </a:ln>
          </p:spPr>
        </p:pic>
        <p:sp>
          <p:nvSpPr>
            <p:cNvPr id="3" name="TextBox 2"/>
            <p:cNvSpPr txBox="1"/>
            <p:nvPr/>
          </p:nvSpPr>
          <p:spPr>
            <a:xfrm>
              <a:off x="2383451" y="4891381"/>
              <a:ext cx="1432829" cy="369332"/>
            </a:xfrm>
            <a:prstGeom prst="rect">
              <a:avLst/>
            </a:prstGeom>
            <a:noFill/>
          </p:spPr>
          <p:txBody>
            <a:bodyPr wrap="none" rtlCol="0">
              <a:spAutoFit/>
            </a:bodyPr>
            <a:lstStyle/>
            <a:p>
              <a:pPr algn="ctr"/>
              <a:r>
                <a:rPr lang="en-US" sz="1800" b="1" dirty="0"/>
                <a:t>Denizen Ad</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pPr>
            <a:endParaRPr lang="en-US" sz="2600" b="1" dirty="0">
              <a:solidFill>
                <a:schemeClr val="accent2"/>
              </a:solidFill>
            </a:endParaRPr>
          </a:p>
        </p:txBody>
      </p:sp>
      <p:sp>
        <p:nvSpPr>
          <p:cNvPr id="7" name="Title 6"/>
          <p:cNvSpPr>
            <a:spLocks noGrp="1"/>
          </p:cNvSpPr>
          <p:nvPr>
            <p:ph type="title"/>
          </p:nvPr>
        </p:nvSpPr>
        <p:spPr/>
        <p:txBody>
          <a:bodyPr/>
          <a:lstStyle/>
          <a:p>
            <a:r>
              <a:rPr lang="en-US" sz="3200" b="1" dirty="0">
                <a:solidFill>
                  <a:srgbClr val="AA785A"/>
                </a:solidFill>
              </a:rPr>
              <a:t>POLITICAL STABILITY</a:t>
            </a:r>
            <a:endParaRPr lang="en-US" sz="2400" dirty="0"/>
          </a:p>
        </p:txBody>
      </p:sp>
      <p:pic>
        <p:nvPicPr>
          <p:cNvPr id="9" name="Picture 19" descr="The PRS Group logo."/>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102308" y="3669421"/>
            <a:ext cx="3824963" cy="2765888"/>
          </a:xfrm>
          <a:prstGeom prst="rect">
            <a:avLst/>
          </a:prstGeom>
          <a:noFill/>
          <a:ln>
            <a:noFill/>
          </a:ln>
        </p:spPr>
      </p:pic>
      <p:sp>
        <p:nvSpPr>
          <p:cNvPr id="8" name="Text Placeholder 7"/>
          <p:cNvSpPr>
            <a:spLocks noGrp="1"/>
          </p:cNvSpPr>
          <p:nvPr>
            <p:ph type="body" sz="quarter" idx="16"/>
          </p:nvPr>
        </p:nvSpPr>
        <p:spPr/>
        <p:txBody>
          <a:bodyPr/>
          <a:lstStyle/>
          <a:p>
            <a:endParaRPr lang="en-US"/>
          </a:p>
        </p:txBody>
      </p:sp>
      <p:sp>
        <p:nvSpPr>
          <p:cNvPr id="6" name="Text Placeholder 5"/>
          <p:cNvSpPr>
            <a:spLocks noGrp="1"/>
          </p:cNvSpPr>
          <p:nvPr>
            <p:ph type="body" sz="quarter" idx="11"/>
          </p:nvPr>
        </p:nvSpPr>
        <p:spPr/>
        <p:txBody>
          <a:bodyPr/>
          <a:lstStyle/>
          <a:p>
            <a:endParaRPr lang="en-US"/>
          </a:p>
        </p:txBody>
      </p:sp>
      <p:sp>
        <p:nvSpPr>
          <p:cNvPr id="2" name="TextBox 1"/>
          <p:cNvSpPr txBox="1"/>
          <p:nvPr/>
        </p:nvSpPr>
        <p:spPr>
          <a:xfrm>
            <a:off x="7164267" y="4372811"/>
            <a:ext cx="1415773" cy="646331"/>
          </a:xfrm>
          <a:prstGeom prst="rect">
            <a:avLst/>
          </a:prstGeom>
          <a:noFill/>
        </p:spPr>
        <p:txBody>
          <a:bodyPr wrap="none" rtlCol="0">
            <a:spAutoFit/>
          </a:bodyPr>
          <a:lstStyle/>
          <a:p>
            <a:pPr algn="ctr"/>
            <a:r>
              <a:rPr lang="en-US" sz="1800" b="1" dirty="0"/>
              <a:t>PRS Group</a:t>
            </a:r>
          </a:p>
          <a:p>
            <a:pPr algn="ctr"/>
            <a:r>
              <a:rPr lang="en-US" sz="1800" b="1" dirty="0"/>
              <a:t>Website</a:t>
            </a:r>
          </a:p>
        </p:txBody>
      </p:sp>
      <p:pic>
        <p:nvPicPr>
          <p:cNvPr id="314379"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8492" y="5232877"/>
            <a:ext cx="798513" cy="762000"/>
          </a:xfrm>
          <a:prstGeom prst="rect">
            <a:avLst/>
          </a:prstGeom>
          <a:noFill/>
          <a:ln>
            <a:noFill/>
          </a:ln>
        </p:spPr>
      </p:pic>
      <p:sp>
        <p:nvSpPr>
          <p:cNvPr id="10" name="Rectangle 9"/>
          <p:cNvSpPr/>
          <p:nvPr/>
        </p:nvSpPr>
        <p:spPr>
          <a:xfrm>
            <a:off x="1355270" y="1684981"/>
            <a:ext cx="5502730" cy="1569660"/>
          </a:xfrm>
          <a:prstGeom prst="rect">
            <a:avLst/>
          </a:prstGeom>
        </p:spPr>
        <p:txBody>
          <a:bodyPr wrap="square">
            <a:spAutoFit/>
          </a:bodyPr>
          <a:lstStyle/>
          <a:p>
            <a:pPr marL="342900" indent="-342900">
              <a:buFont typeface="Arial" panose="020B0604020202020204"/>
              <a:buChar char="•"/>
            </a:pPr>
            <a:r>
              <a:rPr lang="en-US" b="1" dirty="0"/>
              <a:t>Billions of Dollars of Trade Lost Due to Terrorism and War</a:t>
            </a:r>
          </a:p>
          <a:p>
            <a:pPr marL="342900" indent="-342900">
              <a:buFont typeface="Arial" panose="020B0604020202020204"/>
              <a:buChar char="•"/>
            </a:pPr>
            <a:r>
              <a:rPr lang="en-US" b="1" dirty="0"/>
              <a:t>Political Stability Is Monitored and Tracked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8" name="Title 7"/>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POLITICAL-REGULATORY CLIMATE</a:t>
            </a:r>
            <a:endParaRPr lang="en-US" sz="2400" dirty="0"/>
          </a:p>
        </p:txBody>
      </p:sp>
      <p:sp>
        <p:nvSpPr>
          <p:cNvPr id="9" name="Content Placeholder 8"/>
          <p:cNvSpPr>
            <a:spLocks noGrp="1"/>
          </p:cNvSpPr>
          <p:nvPr>
            <p:ph idx="1"/>
          </p:nvPr>
        </p:nvSpPr>
        <p:spPr>
          <a:xfrm>
            <a:off x="457200" y="1793194"/>
            <a:ext cx="7070271" cy="4525963"/>
          </a:xfrm>
        </p:spPr>
        <p:txBody>
          <a:bodyPr/>
          <a:lstStyle/>
          <a:p>
            <a:r>
              <a:rPr lang="en-US" b="1" dirty="0"/>
              <a:t>Impacts of Political Stability</a:t>
            </a:r>
          </a:p>
          <a:p>
            <a:r>
              <a:rPr lang="en-US" b="1" dirty="0"/>
              <a:t>Impact on Economy from Trade Regulations</a:t>
            </a:r>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8" name="Title 7"/>
          <p:cNvSpPr>
            <a:spLocks noGrp="1"/>
          </p:cNvSpPr>
          <p:nvPr>
            <p:ph type="title"/>
          </p:nvPr>
        </p:nvSpPr>
        <p:spPr/>
        <p:txBody>
          <a:bodyPr/>
          <a:lstStyle/>
          <a:p>
            <a:pPr marL="342900" eaLnBrk="1" hangingPunct="1">
              <a:defRPr/>
            </a:pPr>
            <a:r>
              <a:rPr lang="en-US" sz="2800" b="1" dirty="0">
                <a:solidFill>
                  <a:srgbClr val="A50532"/>
                </a:solidFill>
              </a:rPr>
              <a:t>COMPARING MARKET-ENTRY STRATEGIES</a:t>
            </a:r>
            <a:br>
              <a:rPr lang="en-US" altLang="ja-JP" sz="2800" b="1" dirty="0">
                <a:solidFill>
                  <a:srgbClr val="A50532"/>
                </a:solidFill>
              </a:rPr>
            </a:br>
            <a:r>
              <a:rPr lang="en-US" altLang="ja-JP" sz="2800" b="1" dirty="0">
                <a:solidFill>
                  <a:srgbClr val="A50532"/>
                </a:solidFill>
              </a:rPr>
              <a:t>ALTERNATIVE APPROACHES</a:t>
            </a:r>
            <a:endParaRPr lang="en-US" sz="2800" dirty="0"/>
          </a:p>
        </p:txBody>
      </p:sp>
      <p:sp>
        <p:nvSpPr>
          <p:cNvPr id="9" name="Content Placeholder 8"/>
          <p:cNvSpPr>
            <a:spLocks noGrp="1"/>
          </p:cNvSpPr>
          <p:nvPr>
            <p:ph idx="1"/>
          </p:nvPr>
        </p:nvSpPr>
        <p:spPr/>
        <p:txBody>
          <a:bodyPr/>
          <a:lstStyle/>
          <a:p>
            <a:pPr marL="514350" indent="-514350">
              <a:buFont typeface="+mj-lt"/>
              <a:buAutoNum type="arabicPeriod"/>
            </a:pPr>
            <a:r>
              <a:rPr lang="en-US" b="1" dirty="0">
                <a:solidFill>
                  <a:srgbClr val="0064FF"/>
                </a:solidFill>
                <a:hlinkClick r:id="rId3" action="ppaction://hlinksldjump"/>
              </a:rPr>
              <a:t>Exporting</a:t>
            </a:r>
            <a:endParaRPr lang="en-US" b="1" dirty="0">
              <a:solidFill>
                <a:srgbClr val="0064FF"/>
              </a:solidFill>
            </a:endParaRPr>
          </a:p>
          <a:p>
            <a:pPr lvl="1"/>
            <a:r>
              <a:rPr lang="en-US" b="1" dirty="0"/>
              <a:t>Indirect Exporting</a:t>
            </a:r>
          </a:p>
          <a:p>
            <a:pPr lvl="1"/>
            <a:r>
              <a:rPr lang="en-US" b="1" dirty="0"/>
              <a:t>Direct Exporting</a:t>
            </a:r>
          </a:p>
          <a:p>
            <a:pPr marL="571500" indent="-514350">
              <a:buFont typeface="+mj-lt"/>
              <a:buAutoNum type="arabicPeriod"/>
            </a:pPr>
            <a:r>
              <a:rPr lang="en-US" b="1" dirty="0"/>
              <a:t>Licensing</a:t>
            </a:r>
          </a:p>
          <a:p>
            <a:pPr marL="571500" indent="-514350">
              <a:buFont typeface="+mj-lt"/>
              <a:buAutoNum type="arabicPeriod"/>
            </a:pPr>
            <a:r>
              <a:rPr lang="en-US" b="1" dirty="0"/>
              <a:t>Joint Venture</a:t>
            </a:r>
          </a:p>
          <a:p>
            <a:pPr marL="571500" indent="-514350">
              <a:buFont typeface="+mj-lt"/>
              <a:buAutoNum type="arabicPeriod"/>
            </a:pPr>
            <a:r>
              <a:rPr lang="en-US" b="1" dirty="0"/>
              <a:t>Direct Investment</a:t>
            </a:r>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6-4</a:t>
            </a:r>
            <a:r>
              <a:rPr lang="en-US" sz="3200" b="1" dirty="0"/>
              <a:t>  Alternative global market-entry strategies</a:t>
            </a:r>
            <a:endParaRPr lang="en-US" sz="3200" dirty="0"/>
          </a:p>
        </p:txBody>
      </p:sp>
      <p:pic>
        <p:nvPicPr>
          <p:cNvPr id="6" name="Picture 6" descr="A line graph charts profit potential and amount of financial commitment, risk, and marketing control for a product. "/>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2800" y="1320337"/>
            <a:ext cx="7658100" cy="4994229"/>
          </a:xfrm>
          <a:prstGeom prst="rect">
            <a:avLst/>
          </a:prstGeom>
          <a:noFill/>
          <a:ln>
            <a:noFill/>
          </a:ln>
        </p:spPr>
      </p:pic>
      <p:sp>
        <p:nvSpPr>
          <p:cNvPr id="7" name="Text Placeholder 6"/>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7" name="Title 6"/>
          <p:cNvSpPr>
            <a:spLocks noGrp="1"/>
          </p:cNvSpPr>
          <p:nvPr>
            <p:ph type="title"/>
          </p:nvPr>
        </p:nvSpPr>
        <p:spPr/>
        <p:txBody>
          <a:bodyPr/>
          <a:lstStyle/>
          <a:p>
            <a:r>
              <a:rPr lang="en-US" sz="2800" b="1" dirty="0">
                <a:solidFill>
                  <a:srgbClr val="AA785A"/>
                </a:solidFill>
              </a:rPr>
              <a:t>MARKETING MATTERS</a:t>
            </a:r>
            <a:br>
              <a:rPr lang="en-US" sz="2400" b="1" dirty="0">
                <a:solidFill>
                  <a:schemeClr val="accent2"/>
                </a:solidFill>
              </a:rPr>
            </a:br>
            <a:r>
              <a:rPr lang="en-US" sz="2000" b="1" dirty="0">
                <a:solidFill>
                  <a:srgbClr val="A50532"/>
                </a:solidFill>
              </a:rPr>
              <a:t>Creative Cosmetics and</a:t>
            </a:r>
            <a:br>
              <a:rPr lang="en-US" sz="2000" b="1" dirty="0">
                <a:solidFill>
                  <a:srgbClr val="A50532"/>
                </a:solidFill>
              </a:rPr>
            </a:br>
            <a:r>
              <a:rPr lang="en-US" sz="2000" b="1" dirty="0">
                <a:solidFill>
                  <a:srgbClr val="A50532"/>
                </a:solidFill>
              </a:rPr>
              <a:t>Creative Export Marketing in Japan</a:t>
            </a:r>
            <a:endParaRPr lang="en-US" sz="2000" dirty="0"/>
          </a:p>
        </p:txBody>
      </p:sp>
      <p:sp>
        <p:nvSpPr>
          <p:cNvPr id="4" name="Content Placeholder 3"/>
          <p:cNvSpPr>
            <a:spLocks noGrp="1"/>
          </p:cNvSpPr>
          <p:nvPr>
            <p:ph sz="half" idx="2"/>
          </p:nvPr>
        </p:nvSpPr>
        <p:spPr>
          <a:xfrm>
            <a:off x="4648200" y="1600200"/>
            <a:ext cx="4038600" cy="3961475"/>
          </a:xfrm>
        </p:spPr>
        <p:txBody>
          <a:bodyPr/>
          <a:lstStyle/>
          <a:p>
            <a:pPr>
              <a:buFont typeface="Arial" panose="020B0604020202020204"/>
              <a:buChar char="•"/>
            </a:pPr>
            <a:r>
              <a:rPr lang="en-US" sz="2400" b="1" dirty="0"/>
              <a:t>How to Sell in Japan?</a:t>
            </a:r>
          </a:p>
          <a:p>
            <a:pPr>
              <a:buFont typeface="Arial" panose="020B0604020202020204"/>
              <a:buChar char="•"/>
            </a:pPr>
            <a:r>
              <a:rPr lang="en-US" sz="2400" b="1" dirty="0"/>
              <a:t>Top Quality Product</a:t>
            </a:r>
          </a:p>
          <a:p>
            <a:pPr>
              <a:buFont typeface="Arial" panose="020B0604020202020204"/>
              <a:buChar char="•"/>
            </a:pPr>
            <a:r>
              <a:rPr lang="en-US" sz="2400" b="1" dirty="0"/>
              <a:t>Effective Advertising</a:t>
            </a:r>
          </a:p>
          <a:p>
            <a:pPr>
              <a:buFont typeface="Arial" panose="020B0604020202020204"/>
              <a:buChar char="•"/>
            </a:pPr>
            <a:r>
              <a:rPr lang="en-US" sz="2400" b="1" dirty="0"/>
              <a:t>Sell Through Network of Japanese Distributors to Reach Beauty Salons</a:t>
            </a:r>
          </a:p>
          <a:p>
            <a:endParaRPr lang="en-US" dirty="0"/>
          </a:p>
        </p:txBody>
      </p:sp>
      <p:pic>
        <p:nvPicPr>
          <p:cNvPr id="9" name="Content Placeholder 8" descr="A Maquillage lipstick ad showing a female Japanese model. Ad copy reads, possess the softest diamonds in the world."/>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88184" y="1646238"/>
            <a:ext cx="3094968" cy="4064031"/>
          </a:xfrm>
          <a:prstGeom prst="rect">
            <a:avLst/>
          </a:prstGeom>
        </p:spPr>
      </p:pic>
      <p:sp>
        <p:nvSpPr>
          <p:cNvPr id="8" name="Text Placeholder 7" hidden="1"/>
          <p:cNvSpPr>
            <a:spLocks noGrp="1"/>
          </p:cNvSpPr>
          <p:nvPr>
            <p:ph type="body" sz="quarter" idx="16"/>
          </p:nvPr>
        </p:nvSpPr>
        <p:spPr/>
        <p:txBody>
          <a:bodyPr/>
          <a:lstStyle/>
          <a:p>
            <a:endParaRPr lang="en-US"/>
          </a:p>
        </p:txBody>
      </p:sp>
      <p:sp>
        <p:nvSpPr>
          <p:cNvPr id="6" name="Text Placeholder 5" hidden="1"/>
          <p:cNvSpPr>
            <a:spLocks noGrp="1"/>
          </p:cNvSpPr>
          <p:nvPr>
            <p:ph type="body" sz="quarter" idx="11"/>
          </p:nvPr>
        </p:nvSpPr>
        <p:spPr/>
        <p:txBody>
          <a:bodyPr/>
          <a:lstStyle/>
          <a:p>
            <a:endParaRPr lang="en-US"/>
          </a:p>
        </p:txBody>
      </p:sp>
      <p:sp>
        <p:nvSpPr>
          <p:cNvPr id="3" name="TextBox 2"/>
          <p:cNvSpPr txBox="1"/>
          <p:nvPr/>
        </p:nvSpPr>
        <p:spPr>
          <a:xfrm>
            <a:off x="6002112" y="5861860"/>
            <a:ext cx="1503489" cy="646331"/>
          </a:xfrm>
          <a:prstGeom prst="rect">
            <a:avLst/>
          </a:prstGeom>
          <a:noFill/>
        </p:spPr>
        <p:txBody>
          <a:bodyPr wrap="none" rtlCol="0">
            <a:spAutoFit/>
          </a:bodyPr>
          <a:lstStyle/>
          <a:p>
            <a:pPr algn="ctr"/>
            <a:r>
              <a:rPr lang="en-US" sz="1800" b="1" dirty="0"/>
              <a:t>Fran Wilson</a:t>
            </a:r>
          </a:p>
          <a:p>
            <a:pPr algn="ctr"/>
            <a:r>
              <a:rPr lang="en-US" sz="1800" b="1" dirty="0"/>
              <a:t>Website</a:t>
            </a:r>
          </a:p>
        </p:txBody>
      </p:sp>
      <p:pic>
        <p:nvPicPr>
          <p:cNvPr id="5"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5649" y="5759084"/>
            <a:ext cx="798513" cy="762000"/>
          </a:xfrm>
          <a:prstGeom prst="rect">
            <a:avLst/>
          </a:prstGeom>
          <a:noFill/>
          <a:ln>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9" name="Title 8"/>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6, YOU SHOULD BE ABLE TO: </a:t>
            </a:r>
            <a:r>
              <a:rPr lang="en-US" sz="1800" b="1" dirty="0">
                <a:solidFill>
                  <a:srgbClr val="A50532"/>
                </a:solidFill>
              </a:rPr>
              <a:t>(2 of 2)</a:t>
            </a:r>
            <a:endParaRPr lang="en-US" sz="1800" dirty="0"/>
          </a:p>
        </p:txBody>
      </p:sp>
      <p:sp>
        <p:nvSpPr>
          <p:cNvPr id="10" name="Content Placeholder 9"/>
          <p:cNvSpPr>
            <a:spLocks noGrp="1"/>
          </p:cNvSpPr>
          <p:nvPr>
            <p:ph idx="1"/>
          </p:nvPr>
        </p:nvSpPr>
        <p:spPr/>
        <p:txBody>
          <a:bodyPr/>
          <a:lstStyle/>
          <a:p>
            <a:pPr marL="1828800" indent="-1828800">
              <a:buNone/>
            </a:pPr>
            <a:r>
              <a:rPr lang="en-US" sz="2800" b="1" dirty="0"/>
              <a:t>4.  	Name and describe the alternative approaches companies use to enter global markets.</a:t>
            </a:r>
          </a:p>
          <a:p>
            <a:pPr marL="1828800" indent="-1828800">
              <a:buNone/>
            </a:pPr>
            <a:r>
              <a:rPr lang="en-US" sz="2800" b="1" dirty="0"/>
              <a:t>5. 	Explain the distinction between standardization and customization when companies craft worldwide marketing programs.</a:t>
            </a:r>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14" name="Title 13"/>
          <p:cNvSpPr>
            <a:spLocks noGrp="1"/>
          </p:cNvSpPr>
          <p:nvPr>
            <p:ph type="title"/>
          </p:nvPr>
        </p:nvSpPr>
        <p:spPr/>
        <p:txBody>
          <a:bodyPr/>
          <a:lstStyle/>
          <a:p>
            <a:pPr marL="342900" eaLnBrk="1" hangingPunct="1">
              <a:defRPr/>
            </a:pPr>
            <a:r>
              <a:rPr lang="en-US" sz="2800" b="1" dirty="0">
                <a:solidFill>
                  <a:srgbClr val="A50532"/>
                </a:solidFill>
              </a:rPr>
              <a:t>GLOBAL MARKET-ENTRY STRATEGIES</a:t>
            </a:r>
            <a:br>
              <a:rPr lang="en-US" altLang="ja-JP" sz="2800" b="1" dirty="0">
                <a:solidFill>
                  <a:srgbClr val="A50532"/>
                </a:solidFill>
              </a:rPr>
            </a:br>
            <a:r>
              <a:rPr lang="en-US" sz="2000" b="1" dirty="0">
                <a:solidFill>
                  <a:srgbClr val="A50532"/>
                </a:solidFill>
              </a:rPr>
              <a:t>LICENSING</a:t>
            </a:r>
            <a:endParaRPr lang="en-US" sz="2800" dirty="0"/>
          </a:p>
        </p:txBody>
      </p:sp>
      <p:sp>
        <p:nvSpPr>
          <p:cNvPr id="15" name="Content Placeholder 14"/>
          <p:cNvSpPr>
            <a:spLocks noGrp="1"/>
          </p:cNvSpPr>
          <p:nvPr>
            <p:ph idx="1"/>
          </p:nvPr>
        </p:nvSpPr>
        <p:spPr>
          <a:xfrm>
            <a:off x="457200" y="1574800"/>
            <a:ext cx="8229600" cy="3985260"/>
          </a:xfrm>
        </p:spPr>
        <p:txBody>
          <a:bodyPr/>
          <a:lstStyle/>
          <a:p>
            <a:r>
              <a:rPr lang="en-US" b="1" dirty="0"/>
              <a:t>Licensing</a:t>
            </a:r>
          </a:p>
          <a:p>
            <a:pPr lvl="1"/>
            <a:r>
              <a:rPr lang="en-US" b="1" dirty="0"/>
              <a:t>Advantages</a:t>
            </a:r>
          </a:p>
          <a:p>
            <a:pPr lvl="1"/>
            <a:r>
              <a:rPr lang="en-US" b="1" dirty="0"/>
              <a:t>Disadvantages</a:t>
            </a:r>
            <a:endParaRPr lang="en-US" b="1" dirty="0">
              <a:solidFill>
                <a:srgbClr val="0064FF"/>
              </a:solidFill>
            </a:endParaRPr>
          </a:p>
          <a:p>
            <a:r>
              <a:rPr lang="en-US" b="1" dirty="0"/>
              <a:t>Contract </a:t>
            </a:r>
          </a:p>
          <a:p>
            <a:pPr marL="0" indent="0">
              <a:buNone/>
            </a:pPr>
            <a:r>
              <a:rPr lang="en-US" b="1" dirty="0"/>
              <a:t>   Manufacturing</a:t>
            </a:r>
          </a:p>
          <a:p>
            <a:r>
              <a:rPr lang="en-US" b="1" dirty="0"/>
              <a:t>Contract Assembly</a:t>
            </a:r>
            <a:endParaRPr lang="en-US" b="1" dirty="0">
              <a:solidFill>
                <a:srgbClr val="0064FF"/>
              </a:solidFill>
            </a:endParaRPr>
          </a:p>
          <a:p>
            <a:r>
              <a:rPr lang="en-US" b="1" dirty="0"/>
              <a:t>Franchising</a:t>
            </a:r>
            <a:endParaRPr lang="en-US" dirty="0"/>
          </a:p>
        </p:txBody>
      </p:sp>
      <p:pic>
        <p:nvPicPr>
          <p:cNvPr id="3" name="Picture 2" descr="A photo of the exterior of a Chinese McDonal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440095"/>
            <a:ext cx="3907631" cy="3070281"/>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marL="342900" eaLnBrk="1" hangingPunct="1">
              <a:defRPr/>
            </a:pPr>
            <a:r>
              <a:rPr lang="en-US" sz="2800" b="1" dirty="0">
                <a:solidFill>
                  <a:srgbClr val="A50532"/>
                </a:solidFill>
              </a:rPr>
              <a:t>GLOBAL MARKET-ENTRY STRATEGIES</a:t>
            </a:r>
            <a:br>
              <a:rPr lang="en-US" altLang="ja-JP" sz="2800" b="1" dirty="0">
                <a:solidFill>
                  <a:srgbClr val="A50532"/>
                </a:solidFill>
              </a:rPr>
            </a:br>
            <a:r>
              <a:rPr lang="en-US" sz="2000" b="1" dirty="0">
                <a:solidFill>
                  <a:srgbClr val="A50532"/>
                </a:solidFill>
              </a:rPr>
              <a:t>JOINT VENTURE </a:t>
            </a:r>
            <a:endParaRPr lang="en-US" sz="1800" dirty="0"/>
          </a:p>
        </p:txBody>
      </p:sp>
      <p:sp>
        <p:nvSpPr>
          <p:cNvPr id="12" name="Content Placeholder 11"/>
          <p:cNvSpPr>
            <a:spLocks noGrp="1"/>
          </p:cNvSpPr>
          <p:nvPr>
            <p:ph idx="1"/>
          </p:nvPr>
        </p:nvSpPr>
        <p:spPr/>
        <p:txBody>
          <a:bodyPr/>
          <a:lstStyle/>
          <a:p>
            <a:r>
              <a:rPr lang="en-US" b="1" dirty="0">
                <a:solidFill>
                  <a:srgbClr val="0064FF"/>
                </a:solidFill>
                <a:hlinkClick r:id="rId3" action="ppaction://hlinksldjump"/>
              </a:rPr>
              <a:t>Joint Venture</a:t>
            </a:r>
            <a:endParaRPr lang="en-US" b="1" dirty="0">
              <a:solidFill>
                <a:srgbClr val="0064FF"/>
              </a:solidFill>
            </a:endParaRPr>
          </a:p>
          <a:p>
            <a:pPr lvl="1"/>
            <a:r>
              <a:rPr lang="en-US" b="1" dirty="0"/>
              <a:t>Sharing Ownership, Control, and Profits</a:t>
            </a:r>
          </a:p>
          <a:p>
            <a:pPr lvl="1"/>
            <a:r>
              <a:rPr lang="en-US" b="1" dirty="0"/>
              <a:t>Advantages and Disadvantages?</a:t>
            </a:r>
          </a:p>
          <a:p>
            <a:r>
              <a:rPr lang="en-US" b="1" dirty="0">
                <a:solidFill>
                  <a:srgbClr val="0064FF"/>
                </a:solidFill>
                <a:hlinkClick r:id="rId4" action="ppaction://hlinksldjump"/>
              </a:rPr>
              <a:t>Direct Investment</a:t>
            </a:r>
            <a:endParaRPr lang="en-US" b="1" dirty="0">
              <a:solidFill>
                <a:srgbClr val="0064FF"/>
              </a:solidFill>
            </a:endParaRPr>
          </a:p>
          <a:p>
            <a:pPr lvl="1"/>
            <a:r>
              <a:rPr lang="en-US" b="1" dirty="0"/>
              <a:t>Biggest Commitment to Enter Global Market</a:t>
            </a:r>
          </a:p>
          <a:p>
            <a:pPr lvl="1"/>
            <a:r>
              <a:rPr lang="en-US" b="1" dirty="0"/>
              <a:t>Advantages and Disadvantages?</a:t>
            </a:r>
            <a:endParaRPr lang="en-US" dirty="0"/>
          </a:p>
          <a:p>
            <a:pPr marL="0" indent="0">
              <a:buNone/>
            </a:pPr>
            <a:endParaRPr 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8" name="Title 7"/>
          <p:cNvSpPr>
            <a:spLocks noGrp="1"/>
          </p:cNvSpPr>
          <p:nvPr>
            <p:ph type="title"/>
          </p:nvPr>
        </p:nvSpPr>
        <p:spPr>
          <a:xfrm>
            <a:off x="457200" y="211138"/>
            <a:ext cx="8229600" cy="1143000"/>
          </a:xfrm>
        </p:spPr>
        <p:txBody>
          <a:bodyPr/>
          <a:lstStyle/>
          <a:p>
            <a:pPr eaLnBrk="1" hangingPunct="1">
              <a:defRPr/>
            </a:pPr>
            <a:r>
              <a:rPr lang="en-US" sz="2800" b="1" dirty="0">
                <a:solidFill>
                  <a:srgbClr val="A50532"/>
                </a:solidFill>
              </a:rPr>
              <a:t>CRAFTING A WORLDWIDE</a:t>
            </a:r>
            <a:br>
              <a:rPr lang="en-US" sz="2800" b="1" dirty="0">
                <a:solidFill>
                  <a:srgbClr val="A50532"/>
                </a:solidFill>
              </a:rPr>
            </a:br>
            <a:r>
              <a:rPr lang="en-US" sz="2800" b="1" dirty="0">
                <a:solidFill>
                  <a:srgbClr val="A50532"/>
                </a:solidFill>
              </a:rPr>
              <a:t>MARKETING PROGRAM</a:t>
            </a:r>
            <a:br>
              <a:rPr lang="en-US" altLang="ja-JP" sz="2800" b="1" dirty="0">
                <a:solidFill>
                  <a:srgbClr val="A50532"/>
                </a:solidFill>
              </a:rPr>
            </a:br>
            <a:r>
              <a:rPr lang="en-US" sz="2400" b="1" dirty="0">
                <a:solidFill>
                  <a:srgbClr val="A50532"/>
                </a:solidFill>
              </a:rPr>
              <a:t>PRODUCT AND PROMOTION STRATEGIES </a:t>
            </a:r>
            <a:r>
              <a:rPr lang="en-US" sz="1800" b="1" dirty="0">
                <a:solidFill>
                  <a:srgbClr val="A50532"/>
                </a:solidFill>
              </a:rPr>
              <a:t>(1 of 2)</a:t>
            </a:r>
            <a:endParaRPr lang="en-US" sz="1800" dirty="0"/>
          </a:p>
        </p:txBody>
      </p:sp>
      <p:sp>
        <p:nvSpPr>
          <p:cNvPr id="9" name="Content Placeholder 8"/>
          <p:cNvSpPr>
            <a:spLocks noGrp="1"/>
          </p:cNvSpPr>
          <p:nvPr>
            <p:ph idx="1"/>
          </p:nvPr>
        </p:nvSpPr>
        <p:spPr>
          <a:xfrm>
            <a:off x="457200" y="1841500"/>
            <a:ext cx="8229600" cy="4284663"/>
          </a:xfrm>
        </p:spPr>
        <p:txBody>
          <a:bodyPr/>
          <a:lstStyle/>
          <a:p>
            <a:r>
              <a:rPr lang="en-US" b="1" dirty="0"/>
              <a:t>Product Extension – Same Product, Different Countries</a:t>
            </a:r>
          </a:p>
          <a:p>
            <a:r>
              <a:rPr lang="en-US" b="1" dirty="0"/>
              <a:t>Product Adaptation – Change Product for Different Countries</a:t>
            </a:r>
          </a:p>
          <a:p>
            <a:r>
              <a:rPr lang="en-US" b="1" dirty="0"/>
              <a:t>Product Invention – New Product for Different Countries</a:t>
            </a:r>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6-5</a:t>
            </a:r>
            <a:r>
              <a:rPr lang="en-US" sz="3200" b="1" dirty="0"/>
              <a:t>  Five product and promotion strategies for global marketing</a:t>
            </a:r>
            <a:endParaRPr lang="en-US" sz="3200" dirty="0"/>
          </a:p>
        </p:txBody>
      </p:sp>
      <p:pic>
        <p:nvPicPr>
          <p:cNvPr id="7" name="Content Placeholder 6" descr="A graphic shows five product and promotion strategi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300" y="1781403"/>
            <a:ext cx="8737600" cy="4112497"/>
          </a:xfrm>
          <a:prstGeom prst="rect">
            <a:avLst/>
          </a:prstGeom>
        </p:spPr>
      </p:pic>
      <p:sp>
        <p:nvSpPr>
          <p:cNvPr id="6" name="Text Placeholder 5"/>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3" name="Title 12"/>
          <p:cNvSpPr>
            <a:spLocks noGrp="1"/>
          </p:cNvSpPr>
          <p:nvPr>
            <p:ph type="title"/>
          </p:nvPr>
        </p:nvSpPr>
        <p:spPr>
          <a:xfrm>
            <a:off x="457200" y="234882"/>
            <a:ext cx="8229600" cy="1143000"/>
          </a:xfrm>
        </p:spPr>
        <p:txBody>
          <a:bodyPr/>
          <a:lstStyle/>
          <a:p>
            <a:pPr eaLnBrk="1" hangingPunct="1">
              <a:defRPr/>
            </a:pPr>
            <a:r>
              <a:rPr lang="en-US" sz="2800" b="1" dirty="0">
                <a:solidFill>
                  <a:srgbClr val="A50532"/>
                </a:solidFill>
              </a:rPr>
              <a:t>CRAFTING A WORLDWIDE</a:t>
            </a:r>
            <a:br>
              <a:rPr lang="en-US" sz="2800" b="1" dirty="0">
                <a:solidFill>
                  <a:srgbClr val="A50532"/>
                </a:solidFill>
              </a:rPr>
            </a:br>
            <a:r>
              <a:rPr lang="en-US" sz="2800" b="1" dirty="0">
                <a:solidFill>
                  <a:srgbClr val="A50532"/>
                </a:solidFill>
              </a:rPr>
              <a:t>MARKETING PROGRAM</a:t>
            </a:r>
            <a:br>
              <a:rPr lang="en-US" altLang="ja-JP" sz="2800" b="1" dirty="0">
                <a:solidFill>
                  <a:srgbClr val="A50532"/>
                </a:solidFill>
              </a:rPr>
            </a:br>
            <a:r>
              <a:rPr lang="en-US" sz="2400" b="1" dirty="0">
                <a:solidFill>
                  <a:srgbClr val="A50532"/>
                </a:solidFill>
              </a:rPr>
              <a:t>PRODUCT AND PROMOTION STRATEGIES </a:t>
            </a:r>
            <a:r>
              <a:rPr lang="en-US" sz="1800" b="1" dirty="0">
                <a:solidFill>
                  <a:srgbClr val="A50532"/>
                </a:solidFill>
              </a:rPr>
              <a:t>(2 of 2)</a:t>
            </a:r>
            <a:endParaRPr lang="en-US" sz="1800" b="1" dirty="0">
              <a:solidFill>
                <a:schemeClr val="accent2"/>
              </a:solidFill>
            </a:endParaRPr>
          </a:p>
        </p:txBody>
      </p:sp>
      <p:sp>
        <p:nvSpPr>
          <p:cNvPr id="14" name="Content Placeholder 13"/>
          <p:cNvSpPr>
            <a:spLocks noGrp="1"/>
          </p:cNvSpPr>
          <p:nvPr>
            <p:ph idx="1"/>
          </p:nvPr>
        </p:nvSpPr>
        <p:spPr>
          <a:xfrm>
            <a:off x="381000" y="1651001"/>
            <a:ext cx="7289800" cy="2298700"/>
          </a:xfrm>
        </p:spPr>
        <p:txBody>
          <a:bodyPr/>
          <a:lstStyle/>
          <a:p>
            <a:r>
              <a:rPr lang="en-US" b="1" dirty="0"/>
              <a:t>Identical Message</a:t>
            </a:r>
          </a:p>
          <a:p>
            <a:r>
              <a:rPr lang="en-US" b="1" dirty="0"/>
              <a:t>Communication Adaptation</a:t>
            </a:r>
          </a:p>
          <a:p>
            <a:r>
              <a:rPr lang="en-US" b="1" dirty="0"/>
              <a:t>Dual Adaptation</a:t>
            </a:r>
            <a:endParaRPr lang="en-US" dirty="0"/>
          </a:p>
        </p:txBody>
      </p:sp>
      <p:grpSp>
        <p:nvGrpSpPr>
          <p:cNvPr id="11" name="Group 10" descr="Three ads (English, Spanish, and French) each show the same photo of four swimsuit-clad women sitting in a convertible car."/>
          <p:cNvGrpSpPr/>
          <p:nvPr/>
        </p:nvGrpSpPr>
        <p:grpSpPr>
          <a:xfrm>
            <a:off x="457201" y="3463383"/>
            <a:ext cx="7927594" cy="3093373"/>
            <a:chOff x="457201" y="3463383"/>
            <a:chExt cx="7927594" cy="309337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476083"/>
              <a:ext cx="2355208" cy="30806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079" y="3463383"/>
              <a:ext cx="2357762" cy="308067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987" y="3476083"/>
              <a:ext cx="2355808" cy="3080673"/>
            </a:xfrm>
            <a:prstGeom prst="rect">
              <a:avLst/>
            </a:prstGeom>
          </p:spPr>
        </p:pic>
      </p:grpSp>
      <p:grpSp>
        <p:nvGrpSpPr>
          <p:cNvPr id="12" name="Group 11" descr="Click for the Nescafe China video."/>
          <p:cNvGrpSpPr/>
          <p:nvPr/>
        </p:nvGrpSpPr>
        <p:grpSpPr>
          <a:xfrm>
            <a:off x="7286440" y="1976445"/>
            <a:ext cx="1774846" cy="1134113"/>
            <a:chOff x="7286440" y="1976445"/>
            <a:chExt cx="1774846" cy="1134113"/>
          </a:xfrm>
        </p:grpSpPr>
        <p:pic>
          <p:nvPicPr>
            <p:cNvPr id="10" name="Picture 1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4750" y="2348558"/>
              <a:ext cx="798513" cy="762000"/>
            </a:xfrm>
            <a:prstGeom prst="rect">
              <a:avLst/>
            </a:prstGeom>
            <a:noFill/>
            <a:ln>
              <a:noFill/>
            </a:ln>
          </p:spPr>
        </p:pic>
        <p:sp>
          <p:nvSpPr>
            <p:cNvPr id="2" name="TextBox 1"/>
            <p:cNvSpPr txBox="1"/>
            <p:nvPr/>
          </p:nvSpPr>
          <p:spPr>
            <a:xfrm>
              <a:off x="7286440" y="1976445"/>
              <a:ext cx="1774846" cy="369332"/>
            </a:xfrm>
            <a:prstGeom prst="rect">
              <a:avLst/>
            </a:prstGeom>
            <a:noFill/>
          </p:spPr>
          <p:txBody>
            <a:bodyPr wrap="none" rtlCol="0">
              <a:spAutoFit/>
            </a:bodyPr>
            <a:lstStyle/>
            <a:p>
              <a:pPr algn="ctr"/>
              <a:r>
                <a:rPr lang="en-US" sz="1800" b="1" dirty="0"/>
                <a:t>Nescafe China</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a:solidFill>
                  <a:srgbClr val="7493E2"/>
                </a:solidFill>
                <a:effectLst>
                  <a:outerShdw blurRad="38100" dist="38100" dir="2700000" algn="tl">
                    <a:srgbClr val="DDDDDD"/>
                  </a:outerShdw>
                </a:effectLst>
              </a:rPr>
              <a:t>FIGURE 6-6</a:t>
            </a:r>
            <a:r>
              <a:rPr lang="en-US" sz="3600" b="1" dirty="0"/>
              <a:t>  Channels of distribution in global marketing</a:t>
            </a:r>
            <a:endParaRPr lang="en-US" sz="3600" dirty="0"/>
          </a:p>
        </p:txBody>
      </p:sp>
      <p:pic>
        <p:nvPicPr>
          <p:cNvPr id="6" name="Content Placeholder 5" descr="A summary graphic of the channels of distribution in global market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031" y="2946527"/>
            <a:ext cx="8785469" cy="1241425"/>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eaLnBrk="1" hangingPunct="1">
              <a:defRPr/>
            </a:pPr>
            <a:r>
              <a:rPr lang="en-US" sz="2400" b="1" dirty="0">
                <a:solidFill>
                  <a:srgbClr val="A50532"/>
                </a:solidFill>
              </a:rPr>
              <a:t>CRAFTING A WORLDWIDE</a:t>
            </a:r>
            <a:br>
              <a:rPr lang="en-US" sz="2400" b="1" dirty="0">
                <a:solidFill>
                  <a:srgbClr val="A50532"/>
                </a:solidFill>
              </a:rPr>
            </a:br>
            <a:r>
              <a:rPr lang="en-US" sz="2400" b="1" dirty="0">
                <a:solidFill>
                  <a:srgbClr val="A50532"/>
                </a:solidFill>
              </a:rPr>
              <a:t>MARKETING PROGRAM</a:t>
            </a:r>
            <a:br>
              <a:rPr lang="en-US" altLang="ja-JP" sz="2400" b="1" dirty="0">
                <a:solidFill>
                  <a:srgbClr val="A50532"/>
                </a:solidFill>
              </a:rPr>
            </a:br>
            <a:r>
              <a:rPr lang="en-US" sz="2000" b="1" dirty="0">
                <a:solidFill>
                  <a:srgbClr val="A50532"/>
                </a:solidFill>
              </a:rPr>
              <a:t>DISTRIBUTION AND PRICING STRATEGIES</a:t>
            </a:r>
            <a:endParaRPr lang="en-US" sz="2400" dirty="0"/>
          </a:p>
        </p:txBody>
      </p:sp>
      <p:sp>
        <p:nvSpPr>
          <p:cNvPr id="12" name="Content Placeholder 11"/>
          <p:cNvSpPr>
            <a:spLocks noGrp="1"/>
          </p:cNvSpPr>
          <p:nvPr>
            <p:ph idx="1"/>
          </p:nvPr>
        </p:nvSpPr>
        <p:spPr>
          <a:xfrm>
            <a:off x="457200" y="1785728"/>
            <a:ext cx="8229600" cy="4525963"/>
          </a:xfrm>
        </p:spPr>
        <p:txBody>
          <a:bodyPr/>
          <a:lstStyle/>
          <a:p>
            <a:r>
              <a:rPr lang="en-US" b="1" dirty="0"/>
              <a:t>Channels and Economic Development</a:t>
            </a:r>
          </a:p>
          <a:p>
            <a:r>
              <a:rPr lang="en-US" b="1" dirty="0"/>
              <a:t>Channels Can Be Long or Short</a:t>
            </a:r>
          </a:p>
          <a:p>
            <a:r>
              <a:rPr lang="en-US" b="1" dirty="0"/>
              <a:t>Countries Impose Pricing Constraints</a:t>
            </a:r>
          </a:p>
          <a:p>
            <a:r>
              <a:rPr lang="en-US" b="1" dirty="0"/>
              <a:t>Prices May Be Too High or Too Low </a:t>
            </a:r>
          </a:p>
          <a:p>
            <a:pPr lvl="1"/>
            <a:r>
              <a:rPr lang="en-US" b="1" dirty="0">
                <a:solidFill>
                  <a:srgbClr val="0064FF"/>
                </a:solidFill>
                <a:hlinkClick r:id="rId3" action="ppaction://hlinksldjump"/>
              </a:rPr>
              <a:t>Dumping</a:t>
            </a:r>
            <a:endParaRPr lang="en-US" b="1" dirty="0">
              <a:solidFill>
                <a:srgbClr val="0064FF"/>
              </a:solidFill>
            </a:endParaRPr>
          </a:p>
          <a:p>
            <a:pPr lvl="1"/>
            <a:r>
              <a:rPr lang="en-US" b="1" dirty="0">
                <a:solidFill>
                  <a:srgbClr val="0064FF"/>
                </a:solidFill>
                <a:hlinkClick r:id="rId4" action="ppaction://hlinksldjump"/>
              </a:rPr>
              <a:t>Gray Market</a:t>
            </a:r>
            <a:r>
              <a:rPr lang="en-US" b="1" dirty="0">
                <a:solidFill>
                  <a:srgbClr val="0064FF"/>
                </a:solidFill>
              </a:rPr>
              <a:t> </a:t>
            </a:r>
            <a:r>
              <a:rPr lang="en-US" b="1" dirty="0">
                <a:solidFill>
                  <a:srgbClr val="000000"/>
                </a:solidFill>
              </a:rPr>
              <a:t>(Also Called Parallel Importing)</a:t>
            </a:r>
            <a:endParaRPr lang="en-US" dirty="0">
              <a:solidFill>
                <a:srgbClr val="000000"/>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3200" b="1" dirty="0">
              <a:solidFill>
                <a:srgbClr val="A50532"/>
              </a:solidFill>
            </a:endParaRPr>
          </a:p>
        </p:txBody>
      </p:sp>
      <p:sp>
        <p:nvSpPr>
          <p:cNvPr id="7" name="Title 6"/>
          <p:cNvSpPr>
            <a:spLocks noGrp="1"/>
          </p:cNvSpPr>
          <p:nvPr>
            <p:ph type="title"/>
          </p:nvPr>
        </p:nvSpPr>
        <p:spPr/>
        <p:txBody>
          <a:bodyPr/>
          <a:lstStyle/>
          <a:p>
            <a:pPr eaLnBrk="1" hangingPunct="1">
              <a:defRPr/>
            </a:pPr>
            <a:r>
              <a:rPr lang="en-US" sz="4000" b="1" dirty="0">
                <a:solidFill>
                  <a:srgbClr val="007800"/>
                </a:solidFill>
              </a:rPr>
              <a:t>VIDEO CASE 7</a:t>
            </a:r>
            <a:br>
              <a:rPr lang="en-US" sz="3200" dirty="0">
                <a:latin typeface="Cantoria MT Std" charset="0"/>
              </a:rPr>
            </a:br>
            <a:r>
              <a:rPr lang="en-US" sz="3200" b="1" dirty="0">
                <a:solidFill>
                  <a:srgbClr val="A50532"/>
                </a:solidFill>
              </a:rPr>
              <a:t>MARY KAY, INC.: BUILDING</a:t>
            </a:r>
            <a:br>
              <a:rPr lang="en-US" sz="3200" b="1" dirty="0">
                <a:solidFill>
                  <a:srgbClr val="A50532"/>
                </a:solidFill>
              </a:rPr>
            </a:br>
            <a:r>
              <a:rPr lang="en-US" sz="3200" b="1" dirty="0">
                <a:solidFill>
                  <a:srgbClr val="A50532"/>
                </a:solidFill>
              </a:rPr>
              <a:t>A BRAND IN INDIA</a:t>
            </a:r>
            <a:endParaRPr lang="en-US" sz="3200" dirty="0"/>
          </a:p>
        </p:txBody>
      </p:sp>
      <p:pic>
        <p:nvPicPr>
          <p:cNvPr id="10" name="Picture 17" descr="An advertisement for Mary Kay reads, American's best-selling brand. Now in India."/>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0650" y="2146300"/>
            <a:ext cx="6492358" cy="4278725"/>
          </a:xfrm>
          <a:prstGeom prst="rect">
            <a:avLst/>
          </a:prstGeom>
          <a:noFill/>
          <a:ln>
            <a:noFill/>
          </a:ln>
        </p:spPr>
      </p:pic>
      <p:grpSp>
        <p:nvGrpSpPr>
          <p:cNvPr id="9" name="Group 8" descr="Click for the Mary Kay video case."/>
          <p:cNvGrpSpPr/>
          <p:nvPr/>
        </p:nvGrpSpPr>
        <p:grpSpPr>
          <a:xfrm>
            <a:off x="7541771" y="4622800"/>
            <a:ext cx="1424429" cy="1434158"/>
            <a:chOff x="7541771" y="4622800"/>
            <a:chExt cx="1424429" cy="1434158"/>
          </a:xfrm>
        </p:grpSpPr>
        <p:pic>
          <p:nvPicPr>
            <p:cNvPr id="8"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2850" y="5294958"/>
              <a:ext cx="798513" cy="762000"/>
            </a:xfrm>
            <a:prstGeom prst="rect">
              <a:avLst/>
            </a:prstGeom>
            <a:noFill/>
            <a:ln>
              <a:noFill/>
            </a:ln>
          </p:spPr>
        </p:pic>
        <p:sp>
          <p:nvSpPr>
            <p:cNvPr id="2" name="TextBox 1"/>
            <p:cNvSpPr txBox="1"/>
            <p:nvPr/>
          </p:nvSpPr>
          <p:spPr>
            <a:xfrm>
              <a:off x="7541771" y="4622800"/>
              <a:ext cx="1424429" cy="646331"/>
            </a:xfrm>
            <a:prstGeom prst="rect">
              <a:avLst/>
            </a:prstGeom>
            <a:noFill/>
          </p:spPr>
          <p:txBody>
            <a:bodyPr wrap="none" rtlCol="0">
              <a:spAutoFit/>
            </a:bodyPr>
            <a:lstStyle/>
            <a:p>
              <a:pPr algn="ctr"/>
              <a:r>
                <a:rPr lang="en-US" sz="1800" b="1" dirty="0"/>
                <a:t>Mary Kay</a:t>
              </a:r>
            </a:p>
            <a:p>
              <a:pPr algn="ctr"/>
              <a:r>
                <a:rPr lang="en-US" sz="1800" b="1" dirty="0"/>
                <a:t>Video Case</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1</a:t>
            </a:r>
            <a:r>
              <a:rPr lang="en-US" sz="3200" b="1" dirty="0"/>
              <a:t>  </a:t>
            </a:r>
            <a:r>
              <a:rPr lang="en-US" sz="3200" b="1" dirty="0">
                <a:solidFill>
                  <a:srgbClr val="A50532"/>
                </a:solidFill>
              </a:rPr>
              <a:t>Social and economic statistics for India in 2007 and China in 1995 </a:t>
            </a:r>
            <a:endParaRPr lang="en-US" sz="3200" dirty="0"/>
          </a:p>
        </p:txBody>
      </p:sp>
      <p:pic>
        <p:nvPicPr>
          <p:cNvPr id="6" name="Content Placeholder 5" descr="A table is a table compares India in 2007 and China in 1995. India 200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334" y="1756899"/>
            <a:ext cx="8369716" cy="4011485"/>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7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(1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a:pPr>
            <a:r>
              <a:rPr lang="en-US" sz="3600" dirty="0"/>
              <a:t>Is Mary Kay an international firm, a multinational firm, or a transnational firm based on its marketing strategy?  Why?</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3200" b="1" dirty="0">
              <a:solidFill>
                <a:srgbClr val="A50532"/>
              </a:solidFill>
            </a:endParaRPr>
          </a:p>
        </p:txBody>
      </p:sp>
      <p:sp>
        <p:nvSpPr>
          <p:cNvPr id="6" name="Title 5"/>
          <p:cNvSpPr>
            <a:spLocks noGrp="1"/>
          </p:cNvSpPr>
          <p:nvPr>
            <p:ph type="title"/>
          </p:nvPr>
        </p:nvSpPr>
        <p:spPr>
          <a:xfrm>
            <a:off x="476156" y="217765"/>
            <a:ext cx="8229600" cy="1143000"/>
          </a:xfrm>
        </p:spPr>
        <p:txBody>
          <a:bodyPr/>
          <a:lstStyle/>
          <a:p>
            <a:r>
              <a:rPr lang="en-US" sz="3200" b="1" dirty="0">
                <a:solidFill>
                  <a:srgbClr val="A50532"/>
                </a:solidFill>
              </a:rPr>
              <a:t>TRANSFORMING THE WAY INDIA BUYS:</a:t>
            </a:r>
            <a:br>
              <a:rPr lang="en-US" sz="3200" b="1" dirty="0">
                <a:solidFill>
                  <a:srgbClr val="A50532"/>
                </a:solidFill>
              </a:rPr>
            </a:br>
            <a:r>
              <a:rPr lang="en-US" sz="2000" b="1" dirty="0">
                <a:solidFill>
                  <a:srgbClr val="A50532"/>
                </a:solidFill>
              </a:rPr>
              <a:t>AMAZON BUILDS OPERATION FROM GROUND TO CLOUD</a:t>
            </a:r>
            <a:endParaRPr lang="en-US" sz="2000" dirty="0"/>
          </a:p>
        </p:txBody>
      </p:sp>
      <p:pic>
        <p:nvPicPr>
          <p:cNvPr id="5" name="Picture 4" descr="Amazon advertises at India Counture Wee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6" y="2774619"/>
            <a:ext cx="4075584" cy="2718415"/>
          </a:xfrm>
          <a:prstGeom prst="rect">
            <a:avLst/>
          </a:prstGeom>
        </p:spPr>
      </p:pic>
      <p:pic>
        <p:nvPicPr>
          <p:cNvPr id="4" name="Picture 3" descr="Amazon promotes its website in In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75" y="1649332"/>
            <a:ext cx="3516799" cy="2535612"/>
          </a:xfrm>
          <a:prstGeom prst="rect">
            <a:avLst/>
          </a:prstGeom>
        </p:spPr>
      </p:pic>
      <p:grpSp>
        <p:nvGrpSpPr>
          <p:cNvPr id="7" name="Group 6" descr="Click for the Dell India website."/>
          <p:cNvGrpSpPr/>
          <p:nvPr/>
        </p:nvGrpSpPr>
        <p:grpSpPr>
          <a:xfrm>
            <a:off x="6248616" y="4791273"/>
            <a:ext cx="1869134" cy="1462132"/>
            <a:chOff x="7385988" y="4582736"/>
            <a:chExt cx="1869134" cy="1462132"/>
          </a:xfrm>
        </p:grpSpPr>
        <p:pic>
          <p:nvPicPr>
            <p:cNvPr id="9219" name="Picture 19">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448" y="5282868"/>
              <a:ext cx="798513" cy="762000"/>
            </a:xfrm>
            <a:prstGeom prst="rect">
              <a:avLst/>
            </a:prstGeom>
            <a:noFill/>
            <a:ln>
              <a:noFill/>
            </a:ln>
          </p:spPr>
        </p:pic>
        <p:sp>
          <p:nvSpPr>
            <p:cNvPr id="3" name="TextBox 2"/>
            <p:cNvSpPr txBox="1"/>
            <p:nvPr/>
          </p:nvSpPr>
          <p:spPr>
            <a:xfrm>
              <a:off x="7385988" y="4582736"/>
              <a:ext cx="1869134" cy="646331"/>
            </a:xfrm>
            <a:prstGeom prst="rect">
              <a:avLst/>
            </a:prstGeom>
            <a:noFill/>
          </p:spPr>
          <p:txBody>
            <a:bodyPr wrap="none" rtlCol="0">
              <a:spAutoFit/>
            </a:bodyPr>
            <a:lstStyle/>
            <a:p>
              <a:pPr algn="ctr"/>
              <a:r>
                <a:rPr lang="en-US" sz="1800" b="1" dirty="0"/>
                <a:t>Amazon’s India</a:t>
              </a:r>
            </a:p>
            <a:p>
              <a:pPr algn="ctr"/>
              <a:r>
                <a:rPr lang="en-US" sz="1800" b="1" dirty="0"/>
                <a:t>Website</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(2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2"/>
            </a:pPr>
            <a:r>
              <a:rPr lang="en-US" sz="3600" dirty="0"/>
              <a:t>What global market-entry strategy did Mary Kay use when it entered India?</a:t>
            </a:r>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(3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3"/>
            </a:pPr>
            <a:r>
              <a:rPr lang="en-US" sz="3600" dirty="0"/>
              <a:t>Is Mary Kay a global brand? Why or why not</a:t>
            </a:r>
            <a:r>
              <a:rPr lang="en-US" altLang="ja-JP" sz="3600" dirty="0"/>
              <a:t>?</a:t>
            </a:r>
            <a:endParaRPr lang="en-US"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344222" y="1576327"/>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defRPr/>
            </a:pPr>
            <a:endParaRPr lang="en-US" sz="4000" b="1" dirty="0"/>
          </a:p>
        </p:txBody>
      </p:sp>
      <p:sp>
        <p:nvSpPr>
          <p:cNvPr id="6" name="Title 5"/>
          <p:cNvSpPr>
            <a:spLocks noGrp="1"/>
          </p:cNvSpPr>
          <p:nvPr>
            <p:ph type="title"/>
          </p:nvPr>
        </p:nvSpPr>
        <p:spPr>
          <a:xfrm>
            <a:off x="417711" y="2103433"/>
            <a:ext cx="8128000" cy="922338"/>
          </a:xfrm>
        </p:spPr>
        <p:txBody>
          <a:bodyPr/>
          <a:lstStyle/>
          <a:p>
            <a:r>
              <a:rPr lang="en-US" sz="4800" b="1" dirty="0">
                <a:solidFill>
                  <a:srgbClr val="007800"/>
                </a:solidFill>
              </a:rPr>
              <a:t>IN-CLASS ACTIVITY 6-1</a:t>
            </a:r>
            <a:endParaRPr lang="en-US" dirty="0"/>
          </a:p>
        </p:txBody>
      </p:sp>
      <p:sp>
        <p:nvSpPr>
          <p:cNvPr id="7" name="Content Placeholder 6"/>
          <p:cNvSpPr>
            <a:spLocks noGrp="1"/>
          </p:cNvSpPr>
          <p:nvPr>
            <p:ph idx="1"/>
          </p:nvPr>
        </p:nvSpPr>
        <p:spPr>
          <a:xfrm>
            <a:off x="405011" y="3233733"/>
            <a:ext cx="8229600" cy="2074863"/>
          </a:xfrm>
        </p:spPr>
        <p:txBody>
          <a:bodyPr/>
          <a:lstStyle/>
          <a:p>
            <a:pPr algn="ctr" eaLnBrk="1" hangingPunct="1">
              <a:buNone/>
              <a:defRPr/>
            </a:pPr>
            <a:r>
              <a:rPr lang="en-US" sz="4000" b="1" dirty="0">
                <a:solidFill>
                  <a:srgbClr val="A50532"/>
                </a:solidFill>
              </a:rPr>
              <a:t>INTRODUCING CARMEX HEALING CREAM TO EUROPEAN MARKETS</a:t>
            </a:r>
            <a:endParaRPr lang="en-US" sz="4000"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3716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6" name="Title 5"/>
          <p:cNvSpPr>
            <a:spLocks noGrp="1"/>
          </p:cNvSpPr>
          <p:nvPr>
            <p:ph type="title"/>
          </p:nvPr>
        </p:nvSpPr>
        <p:spPr/>
        <p:txBody>
          <a:bodyPr/>
          <a:lstStyle/>
          <a:p>
            <a:pPr eaLnBrk="1" hangingPunct="1">
              <a:defRPr/>
            </a:pPr>
            <a:r>
              <a:rPr lang="en-US" sz="2800" b="1" dirty="0">
                <a:solidFill>
                  <a:srgbClr val="007800"/>
                </a:solidFill>
              </a:rPr>
              <a:t>ICA 6-1</a:t>
            </a:r>
            <a:br>
              <a:rPr lang="en-US" sz="2800" b="1" dirty="0">
                <a:solidFill>
                  <a:srgbClr val="007800"/>
                </a:solidFill>
              </a:rPr>
            </a:br>
            <a:r>
              <a:rPr lang="en-US" sz="2400" b="1" dirty="0">
                <a:solidFill>
                  <a:srgbClr val="A50532"/>
                </a:solidFill>
              </a:rPr>
              <a:t>Carmex Healing Cream</a:t>
            </a:r>
            <a:br>
              <a:rPr lang="en-US" sz="2400" b="1" dirty="0">
                <a:solidFill>
                  <a:srgbClr val="A50532"/>
                </a:solidFill>
              </a:rPr>
            </a:br>
            <a:r>
              <a:rPr lang="en-US" sz="1800" b="1" dirty="0">
                <a:solidFill>
                  <a:srgbClr val="A50532"/>
                </a:solidFill>
              </a:rPr>
              <a:t>(U.S. to European Markets)</a:t>
            </a:r>
            <a:endParaRPr lang="en-US" sz="1800" dirty="0"/>
          </a:p>
        </p:txBody>
      </p:sp>
      <p:sp>
        <p:nvSpPr>
          <p:cNvPr id="7" name="Content Placeholder 6"/>
          <p:cNvSpPr>
            <a:spLocks noGrp="1"/>
          </p:cNvSpPr>
          <p:nvPr>
            <p:ph idx="1"/>
          </p:nvPr>
        </p:nvSpPr>
        <p:spPr>
          <a:xfrm>
            <a:off x="1240039" y="2141912"/>
            <a:ext cx="6744923" cy="2032901"/>
          </a:xfrm>
        </p:spPr>
        <p:txBody>
          <a:bodyPr/>
          <a:lstStyle/>
          <a:p>
            <a:pPr algn="ctr">
              <a:buNone/>
            </a:pPr>
            <a:r>
              <a:rPr lang="en-US" b="1" dirty="0"/>
              <a:t>Example: Introducing Carmex Healing Cream to European Markets.</a:t>
            </a:r>
            <a:endParaRPr lang="en-US" dirty="0"/>
          </a:p>
        </p:txBody>
      </p:sp>
      <p:sp>
        <p:nvSpPr>
          <p:cNvPr id="2" name="TextBox 1"/>
          <p:cNvSpPr txBox="1"/>
          <p:nvPr/>
        </p:nvSpPr>
        <p:spPr>
          <a:xfrm>
            <a:off x="3765135" y="4597401"/>
            <a:ext cx="1719381" cy="369332"/>
          </a:xfrm>
          <a:prstGeom prst="rect">
            <a:avLst/>
          </a:prstGeom>
          <a:noFill/>
        </p:spPr>
        <p:txBody>
          <a:bodyPr wrap="none" rtlCol="0">
            <a:spAutoFit/>
          </a:bodyPr>
          <a:lstStyle/>
          <a:p>
            <a:pPr algn="ctr"/>
            <a:r>
              <a:rPr lang="en-US" sz="1800" b="1" dirty="0"/>
              <a:t>Carmex Video</a:t>
            </a:r>
          </a:p>
        </p:txBody>
      </p:sp>
      <p:pic>
        <p:nvPicPr>
          <p:cNvPr id="87042" name="Picture 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305" y="5025621"/>
            <a:ext cx="984251" cy="939245"/>
          </a:xfrm>
          <a:prstGeom prst="rect">
            <a:avLst/>
          </a:prstGeom>
          <a:noFill/>
          <a:ln>
            <a:noFill/>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Carmex</a:t>
            </a:r>
            <a:r>
              <a:rPr lang="en-US" dirty="0"/>
              <a:t> Handout.</a:t>
            </a:r>
          </a:p>
        </p:txBody>
      </p:sp>
      <p:pic>
        <p:nvPicPr>
          <p:cNvPr id="7" name="Picture 10" descr="Marketing action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77786" y="0"/>
            <a:ext cx="4680857" cy="6553200"/>
          </a:xfrm>
          <a:prstGeom prst="rect">
            <a:avLst/>
          </a:prstGeom>
          <a:noFill/>
          <a:ln>
            <a:noFill/>
          </a:ln>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Carmex</a:t>
            </a:r>
            <a:r>
              <a:rPr lang="en-US" dirty="0"/>
              <a:t> Handout Answers.</a:t>
            </a:r>
          </a:p>
        </p:txBody>
      </p:sp>
      <p:pic>
        <p:nvPicPr>
          <p:cNvPr id="7" name="Picture 3" descr="Marketing actions handout answe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0400" y="73660"/>
            <a:ext cx="4628243" cy="6479540"/>
          </a:xfrm>
          <a:prstGeom prst="rect">
            <a:avLst/>
          </a:prstGeom>
          <a:noFill/>
          <a:ln>
            <a:noFill/>
          </a:ln>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318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Countertrade</a:t>
            </a:r>
            <a:endParaRPr lang="en-US" dirty="0"/>
          </a:p>
        </p:txBody>
      </p:sp>
      <p:sp>
        <p:nvSpPr>
          <p:cNvPr id="8" name="Content Placeholder 7"/>
          <p:cNvSpPr>
            <a:spLocks noGrp="1"/>
          </p:cNvSpPr>
          <p:nvPr>
            <p:ph idx="1"/>
          </p:nvPr>
        </p:nvSpPr>
        <p:spPr>
          <a:xfrm>
            <a:off x="457200" y="1600200"/>
            <a:ext cx="8229600" cy="3741821"/>
          </a:xfrm>
        </p:spPr>
        <p:txBody>
          <a:bodyPr/>
          <a:lstStyle/>
          <a:p>
            <a:pPr marL="0" indent="0">
              <a:buNone/>
            </a:pPr>
            <a:r>
              <a:rPr lang="en-US" b="1" dirty="0"/>
              <a:t>Countertrade</a:t>
            </a:r>
            <a:r>
              <a:rPr lang="en-US" dirty="0"/>
              <a:t> is the practice of using barter rather than money for making global sales.</a:t>
            </a:r>
          </a:p>
        </p:txBody>
      </p:sp>
      <p:pic>
        <p:nvPicPr>
          <p:cNvPr id="93188"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52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Gross Domestic Product (GDP)</a:t>
            </a:r>
            <a:endParaRPr lang="en-US" sz="4000"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b="1" dirty="0"/>
              <a:t>Gross domestic product (GDP)</a:t>
            </a:r>
            <a:r>
              <a:rPr lang="en-US" dirty="0"/>
              <a:t> is the monetary value of all products and services produced in a country during one year.</a:t>
            </a:r>
          </a:p>
        </p:txBody>
      </p:sp>
      <p:pic>
        <p:nvPicPr>
          <p:cNvPr id="9523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72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Balance of Trade</a:t>
            </a:r>
            <a:endParaRPr lang="en-US" dirty="0"/>
          </a:p>
        </p:txBody>
      </p:sp>
      <p:sp>
        <p:nvSpPr>
          <p:cNvPr id="8" name="Content Placeholder 7"/>
          <p:cNvSpPr>
            <a:spLocks noGrp="1"/>
          </p:cNvSpPr>
          <p:nvPr>
            <p:ph idx="1"/>
          </p:nvPr>
        </p:nvSpPr>
        <p:spPr>
          <a:xfrm>
            <a:off x="457200" y="1600200"/>
            <a:ext cx="8229600" cy="3729789"/>
          </a:xfrm>
        </p:spPr>
        <p:txBody>
          <a:bodyPr/>
          <a:lstStyle/>
          <a:p>
            <a:pPr marL="0" indent="0">
              <a:buNone/>
            </a:pPr>
            <a:r>
              <a:rPr lang="en-US" b="1" dirty="0"/>
              <a:t>Balance of trade</a:t>
            </a:r>
            <a:r>
              <a:rPr lang="en-US" dirty="0"/>
              <a:t> is the difference between the monetary value of a nation’s exports and imports.</a:t>
            </a:r>
          </a:p>
        </p:txBody>
      </p:sp>
      <p:pic>
        <p:nvPicPr>
          <p:cNvPr id="97283"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93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Economic Espionage Act (1996)</a:t>
            </a:r>
            <a:endParaRPr lang="en-US" sz="4000" dirty="0"/>
          </a:p>
        </p:txBody>
      </p:sp>
      <p:sp>
        <p:nvSpPr>
          <p:cNvPr id="8" name="Content Placeholder 7"/>
          <p:cNvSpPr>
            <a:spLocks noGrp="1"/>
          </p:cNvSpPr>
          <p:nvPr>
            <p:ph idx="1"/>
          </p:nvPr>
        </p:nvSpPr>
        <p:spPr>
          <a:xfrm>
            <a:off x="457200" y="1600201"/>
            <a:ext cx="8229600" cy="3657600"/>
          </a:xfrm>
        </p:spPr>
        <p:txBody>
          <a:bodyPr/>
          <a:lstStyle/>
          <a:p>
            <a:pPr marL="0" indent="0">
              <a:buNone/>
            </a:pPr>
            <a:r>
              <a:rPr lang="en-US" dirty="0"/>
              <a:t>The </a:t>
            </a:r>
            <a:r>
              <a:rPr lang="en-US" b="1" dirty="0"/>
              <a:t>Economic Espionage Act (1996)</a:t>
            </a:r>
            <a:r>
              <a:rPr lang="en-US" dirty="0"/>
              <a:t> is a law that makes the theft of trade secrets by foreign entities a federal crime in the United States.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endParaRPr lang="en-US" altLang="ja-JP" sz="3200" b="1" dirty="0">
              <a:solidFill>
                <a:srgbClr val="A50532"/>
              </a:solidFill>
            </a:endParaRPr>
          </a:p>
        </p:txBody>
      </p:sp>
      <p:sp>
        <p:nvSpPr>
          <p:cNvPr id="13" name="Title 12"/>
          <p:cNvSpPr>
            <a:spLocks noGrp="1"/>
          </p:cNvSpPr>
          <p:nvPr>
            <p:ph type="title"/>
          </p:nvPr>
        </p:nvSpPr>
        <p:spPr>
          <a:xfrm>
            <a:off x="457200" y="211138"/>
            <a:ext cx="8229600" cy="1143000"/>
          </a:xfrm>
        </p:spPr>
        <p:txBody>
          <a:bodyPr anchor="ctr"/>
          <a:lstStyle/>
          <a:p>
            <a:r>
              <a:rPr lang="en-US" sz="3600" b="1" dirty="0">
                <a:solidFill>
                  <a:srgbClr val="A50532"/>
                </a:solidFill>
              </a:rPr>
              <a:t>DYNAMICS OF WORLD TRADE</a:t>
            </a:r>
            <a:endParaRPr lang="en-US" sz="3600" dirty="0"/>
          </a:p>
        </p:txBody>
      </p:sp>
      <p:sp>
        <p:nvSpPr>
          <p:cNvPr id="14" name="Content Placeholder 13"/>
          <p:cNvSpPr>
            <a:spLocks noGrp="1"/>
          </p:cNvSpPr>
          <p:nvPr>
            <p:ph idx="1"/>
          </p:nvPr>
        </p:nvSpPr>
        <p:spPr>
          <a:xfrm>
            <a:off x="457200" y="1443646"/>
            <a:ext cx="8229600" cy="3340100"/>
          </a:xfrm>
        </p:spPr>
        <p:txBody>
          <a:bodyPr/>
          <a:lstStyle/>
          <a:p>
            <a:r>
              <a:rPr lang="en-US" b="1" dirty="0"/>
              <a:t>Global Perspective</a:t>
            </a:r>
          </a:p>
          <a:p>
            <a:pPr lvl="1"/>
            <a:r>
              <a:rPr lang="en-US" b="1" dirty="0"/>
              <a:t>Value of World Trade Has Doubled</a:t>
            </a:r>
          </a:p>
          <a:p>
            <a:pPr lvl="1"/>
            <a:r>
              <a:rPr lang="en-US" b="1" dirty="0"/>
              <a:t>Products and Commodities: 80% of World Trade, Services: 20%</a:t>
            </a:r>
          </a:p>
          <a:p>
            <a:pPr lvl="1"/>
            <a:r>
              <a:rPr lang="en-US" b="1" dirty="0"/>
              <a:t>Trade Feedback Effect</a:t>
            </a:r>
          </a:p>
          <a:p>
            <a:pPr lvl="1"/>
            <a:r>
              <a:rPr lang="en-US" b="1" dirty="0">
                <a:solidFill>
                  <a:srgbClr val="0064FF"/>
                </a:solidFill>
                <a:hlinkClick r:id="rId3" action="ppaction://hlinksldjump"/>
              </a:rPr>
              <a:t>Countertrade</a:t>
            </a:r>
            <a:endParaRPr lang="en-US" b="1" dirty="0"/>
          </a:p>
          <a:p>
            <a:r>
              <a:rPr lang="en-US" b="1" dirty="0"/>
              <a:t>United States Perspective</a:t>
            </a:r>
          </a:p>
          <a:p>
            <a:pPr lvl="1"/>
            <a:r>
              <a:rPr lang="en-US" b="1" dirty="0">
                <a:solidFill>
                  <a:srgbClr val="0064FF"/>
                </a:solidFill>
                <a:hlinkClick r:id="rId4" action="ppaction://hlinksldjump"/>
              </a:rPr>
              <a:t>Gross Domestic Product (GDP)</a:t>
            </a:r>
            <a:endParaRPr lang="en-US" b="1" dirty="0">
              <a:solidFill>
                <a:srgbClr val="0064FF"/>
              </a:solidFill>
            </a:endParaRPr>
          </a:p>
          <a:p>
            <a:pPr lvl="1"/>
            <a:r>
              <a:rPr lang="en-US" b="1" dirty="0">
                <a:solidFill>
                  <a:srgbClr val="0064FF"/>
                </a:solidFill>
                <a:hlinkClick r:id="rId5" action="ppaction://hlinksldjump"/>
              </a:rPr>
              <a:t>Balance of Trade</a:t>
            </a:r>
            <a:endParaRPr lang="en-US" dirty="0"/>
          </a:p>
        </p:txBody>
      </p:sp>
      <p:grpSp>
        <p:nvGrpSpPr>
          <p:cNvPr id="8" name="Group 7" descr="Click for the Census Bureau website."/>
          <p:cNvGrpSpPr/>
          <p:nvPr/>
        </p:nvGrpSpPr>
        <p:grpSpPr>
          <a:xfrm>
            <a:off x="6864969" y="5155311"/>
            <a:ext cx="1877437" cy="1007147"/>
            <a:chOff x="6864969" y="5155311"/>
            <a:chExt cx="1877437" cy="1007147"/>
          </a:xfrm>
        </p:grpSpPr>
        <p:pic>
          <p:nvPicPr>
            <p:cNvPr id="11303" name="Picture 35">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1366" y="5589370"/>
              <a:ext cx="614363" cy="573088"/>
            </a:xfrm>
            <a:prstGeom prst="rect">
              <a:avLst/>
            </a:prstGeom>
            <a:noFill/>
            <a:ln>
              <a:noFill/>
            </a:ln>
          </p:spPr>
        </p:pic>
        <p:sp>
          <p:nvSpPr>
            <p:cNvPr id="2" name="TextBox 1"/>
            <p:cNvSpPr txBox="1"/>
            <p:nvPr/>
          </p:nvSpPr>
          <p:spPr>
            <a:xfrm>
              <a:off x="6864969" y="5155311"/>
              <a:ext cx="1877437" cy="369332"/>
            </a:xfrm>
            <a:prstGeom prst="rect">
              <a:avLst/>
            </a:prstGeom>
            <a:noFill/>
          </p:spPr>
          <p:txBody>
            <a:bodyPr wrap="none" rtlCol="0">
              <a:spAutoFit/>
            </a:bodyPr>
            <a:lstStyle/>
            <a:p>
              <a:pPr algn="ctr"/>
              <a:r>
                <a:rPr lang="en-US" sz="1800" b="1" dirty="0"/>
                <a:t>Census Bureau</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Protectionism</a:t>
            </a:r>
            <a:endParaRPr lang="en-US" dirty="0"/>
          </a:p>
        </p:txBody>
      </p:sp>
      <p:sp>
        <p:nvSpPr>
          <p:cNvPr id="8" name="Content Placeholder 7"/>
          <p:cNvSpPr>
            <a:spLocks noGrp="1"/>
          </p:cNvSpPr>
          <p:nvPr>
            <p:ph idx="1"/>
          </p:nvPr>
        </p:nvSpPr>
        <p:spPr>
          <a:xfrm>
            <a:off x="457200" y="1600200"/>
            <a:ext cx="8229600" cy="3729789"/>
          </a:xfrm>
        </p:spPr>
        <p:txBody>
          <a:bodyPr/>
          <a:lstStyle/>
          <a:p>
            <a:pPr marL="0" indent="0">
              <a:buNone/>
            </a:pPr>
            <a:r>
              <a:rPr lang="en-US" b="1" dirty="0"/>
              <a:t>Protectionism </a:t>
            </a:r>
            <a:r>
              <a:rPr lang="en-US" dirty="0"/>
              <a:t>is the practice of shielding one or more industries within a country’s economy from foreign competition through the use of tariffs or quotas.</a:t>
            </a:r>
          </a:p>
        </p:txBody>
      </p:sp>
      <p:pic>
        <p:nvPicPr>
          <p:cNvPr id="1013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Tariffs</a:t>
            </a:r>
            <a:endParaRPr lang="en-US" dirty="0"/>
          </a:p>
        </p:txBody>
      </p:sp>
      <p:sp>
        <p:nvSpPr>
          <p:cNvPr id="8" name="Content Placeholder 7"/>
          <p:cNvSpPr>
            <a:spLocks noGrp="1"/>
          </p:cNvSpPr>
          <p:nvPr>
            <p:ph idx="1"/>
          </p:nvPr>
        </p:nvSpPr>
        <p:spPr>
          <a:xfrm>
            <a:off x="457200" y="1600201"/>
            <a:ext cx="8229600" cy="3765884"/>
          </a:xfrm>
        </p:spPr>
        <p:txBody>
          <a:bodyPr/>
          <a:lstStyle/>
          <a:p>
            <a:pPr marL="0" indent="0">
              <a:buNone/>
            </a:pPr>
            <a:r>
              <a:rPr lang="en-US" b="1" dirty="0"/>
              <a:t>Tariffs </a:t>
            </a:r>
            <a:r>
              <a:rPr lang="en-US" dirty="0"/>
              <a:t>are government taxes on products or services entering a country that primarily serve to raise prices on imports.</a:t>
            </a:r>
          </a:p>
        </p:txBody>
      </p:sp>
      <p:pic>
        <p:nvPicPr>
          <p:cNvPr id="10342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Quota</a:t>
            </a:r>
            <a:endParaRPr lang="en-US" dirty="0"/>
          </a:p>
        </p:txBody>
      </p:sp>
      <p:sp>
        <p:nvSpPr>
          <p:cNvPr id="8" name="Content Placeholder 7"/>
          <p:cNvSpPr>
            <a:spLocks noGrp="1"/>
          </p:cNvSpPr>
          <p:nvPr>
            <p:ph idx="1"/>
          </p:nvPr>
        </p:nvSpPr>
        <p:spPr>
          <a:xfrm>
            <a:off x="457200" y="1600201"/>
            <a:ext cx="8229600" cy="3657600"/>
          </a:xfrm>
        </p:spPr>
        <p:txBody>
          <a:bodyPr/>
          <a:lstStyle/>
          <a:p>
            <a:pPr marL="0" indent="0">
              <a:buNone/>
            </a:pPr>
            <a:r>
              <a:rPr lang="en-US" dirty="0"/>
              <a:t>A </a:t>
            </a:r>
            <a:r>
              <a:rPr lang="en-US" b="1" dirty="0"/>
              <a:t>quota</a:t>
            </a:r>
            <a:r>
              <a:rPr lang="en-US" dirty="0"/>
              <a:t> is a restriction placed on the amount of a product allowed to enter or leave a country.</a:t>
            </a:r>
          </a:p>
        </p:txBody>
      </p:sp>
      <p:pic>
        <p:nvPicPr>
          <p:cNvPr id="10547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World Trade Organization (WTO)</a:t>
            </a:r>
            <a:endParaRPr lang="en-US" sz="4000" dirty="0"/>
          </a:p>
        </p:txBody>
      </p:sp>
      <p:sp>
        <p:nvSpPr>
          <p:cNvPr id="8" name="Content Placeholder 7"/>
          <p:cNvSpPr>
            <a:spLocks noGrp="1"/>
          </p:cNvSpPr>
          <p:nvPr>
            <p:ph idx="1"/>
          </p:nvPr>
        </p:nvSpPr>
        <p:spPr>
          <a:xfrm>
            <a:off x="457200" y="1600201"/>
            <a:ext cx="8229600" cy="3645568"/>
          </a:xfrm>
        </p:spPr>
        <p:txBody>
          <a:bodyPr/>
          <a:lstStyle/>
          <a:p>
            <a:pPr marL="0" indent="0">
              <a:buNone/>
            </a:pPr>
            <a:r>
              <a:rPr lang="en-US" dirty="0"/>
              <a:t>The </a:t>
            </a:r>
            <a:r>
              <a:rPr lang="en-US" b="1" dirty="0"/>
              <a:t>World Trade Organization (WTO) </a:t>
            </a:r>
            <a:r>
              <a:rPr lang="en-US" dirty="0"/>
              <a:t>is a permanent institution that sets rules governing trade between its members through panels of trade experts who decide on trade disputes between members and issue binding decisions.</a:t>
            </a:r>
          </a:p>
        </p:txBody>
      </p:sp>
      <p:pic>
        <p:nvPicPr>
          <p:cNvPr id="10752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Competition</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b="1" dirty="0"/>
              <a:t>Global competition </a:t>
            </a:r>
            <a:r>
              <a:rPr lang="en-US" dirty="0"/>
              <a:t>exists when firms originate, produce, and market their products and services worldwide.</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Strategic Alliances</a:t>
            </a:r>
            <a:endParaRPr lang="en-US"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b="1" dirty="0"/>
              <a:t>Strategic alliances</a:t>
            </a:r>
            <a:r>
              <a:rPr lang="en-US" dirty="0"/>
              <a:t> are agreements among two or more independent firms to cooperate for the purpose of achieving common goals such as a competitive advantage or customer value creation.</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3600" b="1" dirty="0">
                <a:solidFill>
                  <a:srgbClr val="A50532"/>
                </a:solidFill>
              </a:rPr>
              <a:t>Multidomestic Marketing Strategy</a:t>
            </a:r>
            <a:endParaRPr lang="en-US" sz="3600" dirty="0"/>
          </a:p>
        </p:txBody>
      </p:sp>
      <p:sp>
        <p:nvSpPr>
          <p:cNvPr id="8" name="Content Placeholder 7"/>
          <p:cNvSpPr>
            <a:spLocks noGrp="1"/>
          </p:cNvSpPr>
          <p:nvPr>
            <p:ph idx="1"/>
          </p:nvPr>
        </p:nvSpPr>
        <p:spPr>
          <a:xfrm>
            <a:off x="457200" y="1600200"/>
            <a:ext cx="8229600" cy="3741821"/>
          </a:xfrm>
        </p:spPr>
        <p:txBody>
          <a:bodyPr/>
          <a:lstStyle/>
          <a:p>
            <a:pPr marL="0" indent="0">
              <a:buNone/>
            </a:pPr>
            <a:r>
              <a:rPr lang="en-US" dirty="0"/>
              <a:t>A </a:t>
            </a:r>
            <a:r>
              <a:rPr lang="en-US" b="1" dirty="0"/>
              <a:t>multidomestic marketing strategy</a:t>
            </a:r>
            <a:r>
              <a:rPr lang="en-US" dirty="0"/>
              <a:t> involves multinational firms that have as many different product variations, brand names, and advertising programs as countries in which they do business.</a:t>
            </a:r>
          </a:p>
        </p:txBody>
      </p:sp>
      <p:pic>
        <p:nvPicPr>
          <p:cNvPr id="11366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Marketing Strategy</a:t>
            </a:r>
            <a:endParaRPr lang="en-US" dirty="0"/>
          </a:p>
        </p:txBody>
      </p:sp>
      <p:sp>
        <p:nvSpPr>
          <p:cNvPr id="8" name="Content Placeholder 7"/>
          <p:cNvSpPr>
            <a:spLocks noGrp="1"/>
          </p:cNvSpPr>
          <p:nvPr>
            <p:ph idx="1"/>
          </p:nvPr>
        </p:nvSpPr>
        <p:spPr>
          <a:xfrm>
            <a:off x="457200" y="1600200"/>
            <a:ext cx="8229600" cy="3573379"/>
          </a:xfrm>
        </p:spPr>
        <p:txBody>
          <a:bodyPr/>
          <a:lstStyle/>
          <a:p>
            <a:pPr marL="0" indent="0">
              <a:buNone/>
            </a:pPr>
            <a:r>
              <a:rPr lang="en-US" dirty="0"/>
              <a:t>A </a:t>
            </a:r>
            <a:r>
              <a:rPr lang="en-US" b="1" dirty="0"/>
              <a:t>global marketing strategy</a:t>
            </a:r>
            <a:r>
              <a:rPr lang="en-US" dirty="0"/>
              <a:t> involves transnational firms that employ the practice of standardizing marketing activities when there are cultural similarities and adapting them when cultures differ.</a:t>
            </a:r>
          </a:p>
        </p:txBody>
      </p:sp>
      <p:pic>
        <p:nvPicPr>
          <p:cNvPr id="11571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Brand</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dirty="0"/>
              <a:t>A </a:t>
            </a:r>
            <a:r>
              <a:rPr lang="en-US" b="1" dirty="0"/>
              <a:t>global brand</a:t>
            </a:r>
            <a:r>
              <a:rPr lang="en-US" dirty="0"/>
              <a:t> is a brand marketed under the same name in multiple countries with similar and centrally coordinated marketing programs.</a:t>
            </a:r>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Consumers</a:t>
            </a:r>
            <a:endParaRPr lang="en-US" dirty="0"/>
          </a:p>
        </p:txBody>
      </p:sp>
      <p:sp>
        <p:nvSpPr>
          <p:cNvPr id="8" name="Content Placeholder 7"/>
          <p:cNvSpPr>
            <a:spLocks noGrp="1"/>
          </p:cNvSpPr>
          <p:nvPr>
            <p:ph idx="1"/>
          </p:nvPr>
        </p:nvSpPr>
        <p:spPr>
          <a:xfrm>
            <a:off x="457200" y="1600200"/>
            <a:ext cx="8229600" cy="3585411"/>
          </a:xfrm>
        </p:spPr>
        <p:txBody>
          <a:bodyPr/>
          <a:lstStyle/>
          <a:p>
            <a:pPr marL="0" indent="0">
              <a:buNone/>
            </a:pPr>
            <a:r>
              <a:rPr lang="en-US" b="1" dirty="0"/>
              <a:t>Global consumers</a:t>
            </a:r>
            <a:r>
              <a:rPr lang="en-US" dirty="0"/>
              <a:t> are consumer groups living in many countries or regions of the world who have similar needs or seek similar features and benefits from products or services.</a:t>
            </a:r>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6-1</a:t>
            </a:r>
            <a:r>
              <a:rPr lang="en-US" sz="2400" b="1" dirty="0"/>
              <a:t>  Leading countries in global merchandise trade in terms of imports (U.S.) and exports (China).</a:t>
            </a:r>
            <a:endParaRPr lang="en-US" sz="2400" dirty="0"/>
          </a:p>
        </p:txBody>
      </p:sp>
      <p:pic>
        <p:nvPicPr>
          <p:cNvPr id="6" name="Content Placeholder 5" descr="A graph plots imports and exports in billions of U.S. dolla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100" y="1346199"/>
            <a:ext cx="8001000" cy="4897306"/>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18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Cross-Cultural Analysis</a:t>
            </a:r>
            <a:endParaRPr lang="en-US" dirty="0"/>
          </a:p>
        </p:txBody>
      </p:sp>
      <p:sp>
        <p:nvSpPr>
          <p:cNvPr id="8" name="Content Placeholder 7"/>
          <p:cNvSpPr>
            <a:spLocks noGrp="1"/>
          </p:cNvSpPr>
          <p:nvPr>
            <p:ph idx="1"/>
          </p:nvPr>
        </p:nvSpPr>
        <p:spPr>
          <a:xfrm>
            <a:off x="457200" y="1600200"/>
            <a:ext cx="8229600" cy="3801979"/>
          </a:xfrm>
        </p:spPr>
        <p:txBody>
          <a:bodyPr/>
          <a:lstStyle/>
          <a:p>
            <a:pPr marL="0" indent="0">
              <a:buNone/>
            </a:pPr>
            <a:r>
              <a:rPr lang="en-US" b="1" dirty="0"/>
              <a:t>Cross-cultural analysis</a:t>
            </a:r>
            <a:r>
              <a:rPr lang="en-US" dirty="0"/>
              <a:t> involves the study of similarities and differences among consumers in two or more nations or societies.</a:t>
            </a:r>
          </a:p>
        </p:txBody>
      </p:sp>
      <p:pic>
        <p:nvPicPr>
          <p:cNvPr id="1218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39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Values</a:t>
            </a:r>
            <a:endParaRPr lang="en-US" dirty="0"/>
          </a:p>
        </p:txBody>
      </p:sp>
      <p:sp>
        <p:nvSpPr>
          <p:cNvPr id="8" name="Content Placeholder 7"/>
          <p:cNvSpPr>
            <a:spLocks noGrp="1"/>
          </p:cNvSpPr>
          <p:nvPr>
            <p:ph idx="1"/>
          </p:nvPr>
        </p:nvSpPr>
        <p:spPr>
          <a:xfrm>
            <a:off x="457200" y="1600201"/>
            <a:ext cx="8229600" cy="3597442"/>
          </a:xfrm>
        </p:spPr>
        <p:txBody>
          <a:bodyPr/>
          <a:lstStyle/>
          <a:p>
            <a:pPr marL="0" indent="0">
              <a:buNone/>
            </a:pPr>
            <a:r>
              <a:rPr lang="en-US" b="1" dirty="0"/>
              <a:t>Values</a:t>
            </a:r>
            <a:r>
              <a:rPr lang="en-US" dirty="0"/>
              <a:t> are a society’s personally or socially preferable modes of conduct or states of existence that tend to persist over time.</a:t>
            </a:r>
          </a:p>
        </p:txBody>
      </p:sp>
      <p:pic>
        <p:nvPicPr>
          <p:cNvPr id="12390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59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Customs</a:t>
            </a:r>
            <a:endParaRPr lang="en-US" dirty="0"/>
          </a:p>
        </p:txBody>
      </p:sp>
      <p:sp>
        <p:nvSpPr>
          <p:cNvPr id="8" name="Content Placeholder 7"/>
          <p:cNvSpPr>
            <a:spLocks noGrp="1"/>
          </p:cNvSpPr>
          <p:nvPr>
            <p:ph idx="1"/>
          </p:nvPr>
        </p:nvSpPr>
        <p:spPr>
          <a:xfrm>
            <a:off x="457200" y="1600200"/>
            <a:ext cx="8229600" cy="3753853"/>
          </a:xfrm>
        </p:spPr>
        <p:txBody>
          <a:bodyPr/>
          <a:lstStyle/>
          <a:p>
            <a:pPr marL="0" indent="0">
              <a:buNone/>
            </a:pPr>
            <a:r>
              <a:rPr lang="en-US" b="1" dirty="0"/>
              <a:t>Customs</a:t>
            </a:r>
            <a:r>
              <a:rPr lang="en-US" dirty="0"/>
              <a:t> are what is considered normal and expected about the way people do things in a specific country.</a:t>
            </a:r>
          </a:p>
        </p:txBody>
      </p:sp>
      <p:pic>
        <p:nvPicPr>
          <p:cNvPr id="1259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80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3600" b="1" dirty="0">
                <a:solidFill>
                  <a:srgbClr val="A50532"/>
                </a:solidFill>
              </a:rPr>
              <a:t>Foreign Corrupt Practices Act (1977)</a:t>
            </a:r>
            <a:endParaRPr lang="en-US" sz="3600" dirty="0"/>
          </a:p>
        </p:txBody>
      </p:sp>
      <p:sp>
        <p:nvSpPr>
          <p:cNvPr id="8" name="Content Placeholder 7"/>
          <p:cNvSpPr>
            <a:spLocks noGrp="1"/>
          </p:cNvSpPr>
          <p:nvPr>
            <p:ph idx="1"/>
          </p:nvPr>
        </p:nvSpPr>
        <p:spPr>
          <a:xfrm>
            <a:off x="457200" y="1600200"/>
            <a:ext cx="8229600" cy="3789947"/>
          </a:xfrm>
        </p:spPr>
        <p:txBody>
          <a:bodyPr/>
          <a:lstStyle/>
          <a:p>
            <a:pPr marL="0" indent="0">
              <a:buNone/>
            </a:pPr>
            <a:r>
              <a:rPr lang="en-US" dirty="0"/>
              <a:t>The </a:t>
            </a:r>
            <a:r>
              <a:rPr lang="en-US" b="1" dirty="0"/>
              <a:t>Foreign Corrupt Practices Act (1977)</a:t>
            </a:r>
            <a:r>
              <a:rPr lang="en-US" dirty="0"/>
              <a:t> is a law, amended by the </a:t>
            </a:r>
            <a:r>
              <a:rPr lang="en-US" i="1" dirty="0"/>
              <a:t>International Anti-Dumping and Fair Competition Act </a:t>
            </a:r>
            <a:r>
              <a:rPr lang="en-US" dirty="0"/>
              <a:t>(1998), that makes it a crime for U.S. corporations to bribe an official of a foreign government or political party to obtain or retain business in a foreign country.</a:t>
            </a:r>
          </a:p>
        </p:txBody>
      </p:sp>
      <p:pic>
        <p:nvPicPr>
          <p:cNvPr id="12800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300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Cultural Symbols</a:t>
            </a:r>
            <a:endParaRPr lang="en-US" dirty="0"/>
          </a:p>
        </p:txBody>
      </p:sp>
      <p:sp>
        <p:nvSpPr>
          <p:cNvPr id="8" name="Content Placeholder 7"/>
          <p:cNvSpPr>
            <a:spLocks noGrp="1"/>
          </p:cNvSpPr>
          <p:nvPr>
            <p:ph idx="1"/>
          </p:nvPr>
        </p:nvSpPr>
        <p:spPr>
          <a:xfrm>
            <a:off x="457200" y="1600200"/>
            <a:ext cx="8229600" cy="3693695"/>
          </a:xfrm>
        </p:spPr>
        <p:txBody>
          <a:bodyPr/>
          <a:lstStyle/>
          <a:p>
            <a:pPr marL="0" indent="0">
              <a:buNone/>
            </a:pPr>
            <a:r>
              <a:rPr lang="en-US" b="1" dirty="0"/>
              <a:t>Cultural symbols</a:t>
            </a:r>
            <a:r>
              <a:rPr lang="en-US" dirty="0"/>
              <a:t> are things that represent ideas and concepts.</a:t>
            </a:r>
          </a:p>
        </p:txBody>
      </p:sp>
      <p:pic>
        <p:nvPicPr>
          <p:cNvPr id="13005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341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Back Translation</a:t>
            </a:r>
            <a:endParaRPr lang="en-US" dirty="0"/>
          </a:p>
        </p:txBody>
      </p:sp>
      <p:sp>
        <p:nvSpPr>
          <p:cNvPr id="8" name="Content Placeholder 7"/>
          <p:cNvSpPr>
            <a:spLocks noGrp="1"/>
          </p:cNvSpPr>
          <p:nvPr>
            <p:ph idx="1"/>
          </p:nvPr>
        </p:nvSpPr>
        <p:spPr>
          <a:xfrm>
            <a:off x="457200" y="1600200"/>
            <a:ext cx="8229600" cy="3693695"/>
          </a:xfrm>
        </p:spPr>
        <p:txBody>
          <a:bodyPr/>
          <a:lstStyle/>
          <a:p>
            <a:pPr marL="0" indent="0">
              <a:buNone/>
            </a:pPr>
            <a:r>
              <a:rPr lang="en-US" b="1" dirty="0"/>
              <a:t>Back translation</a:t>
            </a:r>
            <a:r>
              <a:rPr lang="en-US" dirty="0"/>
              <a:t> is the practice where a translated word or phrase is retranslated into the original language by a different interpreter to catch errors.</a:t>
            </a:r>
          </a:p>
        </p:txBody>
      </p:sp>
      <p:pic>
        <p:nvPicPr>
          <p:cNvPr id="13414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23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Currency Exchange Rate</a:t>
            </a:r>
            <a:endParaRPr lang="en-US" dirty="0"/>
          </a:p>
        </p:txBody>
      </p:sp>
      <p:sp>
        <p:nvSpPr>
          <p:cNvPr id="8" name="Content Placeholder 7"/>
          <p:cNvSpPr>
            <a:spLocks noGrp="1"/>
          </p:cNvSpPr>
          <p:nvPr>
            <p:ph idx="1"/>
          </p:nvPr>
        </p:nvSpPr>
        <p:spPr>
          <a:xfrm>
            <a:off x="457200" y="1600201"/>
            <a:ext cx="8229600" cy="3765884"/>
          </a:xfrm>
        </p:spPr>
        <p:txBody>
          <a:bodyPr/>
          <a:lstStyle/>
          <a:p>
            <a:pPr marL="0" indent="0">
              <a:buNone/>
            </a:pPr>
            <a:r>
              <a:rPr lang="en-US" dirty="0"/>
              <a:t>A </a:t>
            </a:r>
            <a:r>
              <a:rPr lang="en-US" b="1" dirty="0"/>
              <a:t>currency exchange rate</a:t>
            </a:r>
            <a:r>
              <a:rPr lang="en-US" dirty="0"/>
              <a:t> is the price of one country’s currency expressed in terms of another country’s currency.</a:t>
            </a:r>
          </a:p>
        </p:txBody>
      </p:sp>
      <p:pic>
        <p:nvPicPr>
          <p:cNvPr id="14234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43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Exporting</a:t>
            </a:r>
            <a:endParaRPr lang="en-US" dirty="0"/>
          </a:p>
        </p:txBody>
      </p:sp>
      <p:sp>
        <p:nvSpPr>
          <p:cNvPr id="8" name="Content Placeholder 7"/>
          <p:cNvSpPr>
            <a:spLocks noGrp="1"/>
          </p:cNvSpPr>
          <p:nvPr>
            <p:ph idx="1"/>
          </p:nvPr>
        </p:nvSpPr>
        <p:spPr>
          <a:xfrm>
            <a:off x="457200" y="1600200"/>
            <a:ext cx="8229600" cy="3789947"/>
          </a:xfrm>
        </p:spPr>
        <p:txBody>
          <a:bodyPr/>
          <a:lstStyle/>
          <a:p>
            <a:pPr marL="0" indent="0">
              <a:buNone/>
            </a:pPr>
            <a:r>
              <a:rPr lang="en-US" b="1" dirty="0"/>
              <a:t>Exporting</a:t>
            </a:r>
            <a:r>
              <a:rPr lang="en-US" dirty="0"/>
              <a:t> is a global market-entry strategy in which a company produces products in one country and sells them in another country.</a:t>
            </a:r>
          </a:p>
        </p:txBody>
      </p:sp>
      <p:pic>
        <p:nvPicPr>
          <p:cNvPr id="14438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6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Joint Venture</a:t>
            </a:r>
            <a:endParaRPr lang="en-US" dirty="0"/>
          </a:p>
        </p:txBody>
      </p:sp>
      <p:sp>
        <p:nvSpPr>
          <p:cNvPr id="8" name="Content Placeholder 7"/>
          <p:cNvSpPr>
            <a:spLocks noGrp="1"/>
          </p:cNvSpPr>
          <p:nvPr>
            <p:ph idx="1"/>
          </p:nvPr>
        </p:nvSpPr>
        <p:spPr>
          <a:xfrm>
            <a:off x="457200" y="1600201"/>
            <a:ext cx="8229600" cy="3645568"/>
          </a:xfrm>
        </p:spPr>
        <p:txBody>
          <a:bodyPr/>
          <a:lstStyle/>
          <a:p>
            <a:pPr marL="0" indent="0">
              <a:buNone/>
            </a:pPr>
            <a:r>
              <a:rPr lang="en-US" b="1" dirty="0"/>
              <a:t>Joint venture</a:t>
            </a:r>
            <a:r>
              <a:rPr lang="en-US" dirty="0"/>
              <a:t> is a global market-entry strategy in which a foreign company and a local firm invest together to create a local business in order to share the ownership, control, and profits of the new company.</a:t>
            </a:r>
          </a:p>
        </p:txBody>
      </p:sp>
      <p:pic>
        <p:nvPicPr>
          <p:cNvPr id="14643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84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Direct Investment</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b="1" dirty="0"/>
              <a:t>Direct investment</a:t>
            </a:r>
            <a:r>
              <a:rPr lang="en-US" dirty="0"/>
              <a:t> is a global market-entry strategy that entails a domestic firm actually investing in and owning a foreign subsidiary or division.</a:t>
            </a:r>
          </a:p>
        </p:txBody>
      </p:sp>
      <p:pic>
        <p:nvPicPr>
          <p:cNvPr id="14848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2" name="Title 11"/>
          <p:cNvSpPr>
            <a:spLocks noGrp="1"/>
          </p:cNvSpPr>
          <p:nvPr>
            <p:ph type="title"/>
          </p:nvPr>
        </p:nvSpPr>
        <p:spPr/>
        <p:txBody>
          <a:bodyPr/>
          <a:lstStyle/>
          <a:p>
            <a:pPr marL="228600"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1—DECLINE OF ECONOMIC PROTECTIONISM</a:t>
            </a:r>
            <a:endParaRPr lang="en-US" sz="2000" dirty="0"/>
          </a:p>
        </p:txBody>
      </p:sp>
      <p:sp>
        <p:nvSpPr>
          <p:cNvPr id="13" name="Content Placeholder 12"/>
          <p:cNvSpPr>
            <a:spLocks noGrp="1"/>
          </p:cNvSpPr>
          <p:nvPr>
            <p:ph idx="1"/>
          </p:nvPr>
        </p:nvSpPr>
        <p:spPr>
          <a:xfrm>
            <a:off x="431800" y="1765301"/>
            <a:ext cx="8229600" cy="3517900"/>
          </a:xfrm>
        </p:spPr>
        <p:txBody>
          <a:bodyPr/>
          <a:lstStyle/>
          <a:p>
            <a:r>
              <a:rPr lang="en-US" b="1" dirty="0">
                <a:solidFill>
                  <a:srgbClr val="0064FF"/>
                </a:solidFill>
                <a:hlinkClick r:id="rId3" action="ppaction://hlinksldjump"/>
              </a:rPr>
              <a:t>Protectionism</a:t>
            </a:r>
            <a:endParaRPr lang="en-US" b="1" dirty="0">
              <a:solidFill>
                <a:srgbClr val="0064FF"/>
              </a:solidFill>
            </a:endParaRPr>
          </a:p>
          <a:p>
            <a:r>
              <a:rPr lang="en-US" b="1" dirty="0">
                <a:solidFill>
                  <a:srgbClr val="0064FF"/>
                </a:solidFill>
                <a:hlinkClick r:id="rId4" action="ppaction://hlinksldjump"/>
              </a:rPr>
              <a:t>Tariffs</a:t>
            </a:r>
            <a:endParaRPr lang="en-US" b="1" dirty="0">
              <a:solidFill>
                <a:srgbClr val="0064FF"/>
              </a:solidFill>
            </a:endParaRPr>
          </a:p>
          <a:p>
            <a:r>
              <a:rPr lang="en-US" b="1" dirty="0">
                <a:solidFill>
                  <a:srgbClr val="0064FF"/>
                </a:solidFill>
                <a:hlinkClick r:id="rId5" action="ppaction://hlinksldjump"/>
              </a:rPr>
              <a:t>Quota</a:t>
            </a:r>
            <a:endParaRPr lang="en-US" b="1" dirty="0"/>
          </a:p>
          <a:p>
            <a:r>
              <a:rPr lang="en-US" b="1" dirty="0">
                <a:solidFill>
                  <a:srgbClr val="0064FF"/>
                </a:solidFill>
                <a:hlinkClick r:id="rId6" action="ppaction://hlinksldjump"/>
              </a:rPr>
              <a:t>World Trade Organization (WTO)</a:t>
            </a:r>
            <a:endParaRPr lang="en-US" dirty="0"/>
          </a:p>
        </p:txBody>
      </p:sp>
      <p:grpSp>
        <p:nvGrpSpPr>
          <p:cNvPr id="9" name="Group 8" descr="Click for the World Trade Organization website."/>
          <p:cNvGrpSpPr/>
          <p:nvPr/>
        </p:nvGrpSpPr>
        <p:grpSpPr>
          <a:xfrm>
            <a:off x="7268632" y="4999567"/>
            <a:ext cx="1595309" cy="1458271"/>
            <a:chOff x="7268632" y="4999567"/>
            <a:chExt cx="1595309" cy="1458271"/>
          </a:xfrm>
        </p:grpSpPr>
        <p:sp>
          <p:nvSpPr>
            <p:cNvPr id="2" name="TextBox 1"/>
            <p:cNvSpPr txBox="1"/>
            <p:nvPr/>
          </p:nvSpPr>
          <p:spPr>
            <a:xfrm>
              <a:off x="7268632" y="4999567"/>
              <a:ext cx="1595309" cy="646331"/>
            </a:xfrm>
            <a:prstGeom prst="rect">
              <a:avLst/>
            </a:prstGeom>
            <a:noFill/>
          </p:spPr>
          <p:txBody>
            <a:bodyPr wrap="none" rtlCol="0">
              <a:spAutoFit/>
            </a:bodyPr>
            <a:lstStyle/>
            <a:p>
              <a:pPr algn="ctr"/>
              <a:r>
                <a:rPr lang="en-US" sz="1800" b="1" dirty="0"/>
                <a:t>World Trade</a:t>
              </a:r>
            </a:p>
            <a:p>
              <a:pPr algn="ctr"/>
              <a:r>
                <a:rPr lang="en-US" sz="1800" b="1" dirty="0"/>
                <a:t>Organization</a:t>
              </a:r>
            </a:p>
          </p:txBody>
        </p:sp>
        <p:pic>
          <p:nvPicPr>
            <p:cNvPr id="8" name="Picture 15">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6036" y="5695838"/>
              <a:ext cx="798513" cy="762000"/>
            </a:xfrm>
            <a:prstGeom prst="rect">
              <a:avLst/>
            </a:prstGeom>
            <a:noFill/>
            <a:ln>
              <a:noFill/>
            </a:ln>
          </p:spPr>
        </p:pic>
      </p:gr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505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pPr eaLnBrk="1" hangingPunct="1">
              <a:lnSpc>
                <a:spcPct val="85000"/>
              </a:lnSpc>
              <a:spcBef>
                <a:spcPct val="30000"/>
              </a:spcBef>
              <a:defRPr/>
            </a:pPr>
            <a:r>
              <a:rPr lang="en-US" b="1" dirty="0">
                <a:solidFill>
                  <a:srgbClr val="A50532"/>
                </a:solidFill>
              </a:rPr>
              <a:t>Dumping</a:t>
            </a:r>
            <a:endParaRPr lang="en-US" b="1" dirty="0">
              <a:solidFill>
                <a:schemeClr val="accent2"/>
              </a:solidFill>
            </a:endParaRPr>
          </a:p>
        </p:txBody>
      </p:sp>
      <p:sp>
        <p:nvSpPr>
          <p:cNvPr id="8" name="Content Placeholder 7"/>
          <p:cNvSpPr>
            <a:spLocks noGrp="1"/>
          </p:cNvSpPr>
          <p:nvPr>
            <p:ph idx="1"/>
          </p:nvPr>
        </p:nvSpPr>
        <p:spPr>
          <a:xfrm>
            <a:off x="457200" y="1600201"/>
            <a:ext cx="8229600" cy="3669631"/>
          </a:xfrm>
        </p:spPr>
        <p:txBody>
          <a:bodyPr/>
          <a:lstStyle/>
          <a:p>
            <a:pPr marL="0" indent="0">
              <a:buNone/>
            </a:pPr>
            <a:r>
              <a:rPr lang="en-US" b="1" dirty="0"/>
              <a:t>Dumping</a:t>
            </a:r>
            <a:r>
              <a:rPr lang="en-US" dirty="0"/>
              <a:t> occurs when a firm sells a product in a foreign country below its domestic price or below its actual cost.</a:t>
            </a:r>
          </a:p>
        </p:txBody>
      </p:sp>
      <p:pic>
        <p:nvPicPr>
          <p:cNvPr id="15053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525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Gray Market</a:t>
            </a:r>
            <a:endParaRPr lang="en-US"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dirty="0"/>
              <a:t>A </a:t>
            </a:r>
            <a:r>
              <a:rPr lang="en-US" b="1" dirty="0"/>
              <a:t>gray market</a:t>
            </a:r>
            <a:r>
              <a:rPr lang="en-US" dirty="0"/>
              <a:t> is a situation where products are sold through unauthorized channels of distribution. Also called </a:t>
            </a:r>
            <a:r>
              <a:rPr lang="en-US" i="1" dirty="0"/>
              <a:t>parallel importing</a:t>
            </a:r>
            <a:r>
              <a:rPr lang="en-US" dirty="0"/>
              <a:t>.</a:t>
            </a:r>
          </a:p>
        </p:txBody>
      </p:sp>
      <p:pic>
        <p:nvPicPr>
          <p:cNvPr id="1525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 </a:t>
            </a:r>
            <a:r>
              <a:rPr lang="en-US" sz="2800" dirty="0">
                <a:solidFill>
                  <a:srgbClr val="7493E2"/>
                </a:solidFill>
                <a:effectLst>
                  <a:outerShdw blurRad="38100" dist="38100" dir="2700000" algn="tl">
                    <a:srgbClr val="DDDDDD"/>
                  </a:outerShdw>
                </a:effectLst>
              </a:rPr>
              <a:t>FIGURE 6-1</a:t>
            </a:r>
            <a:r>
              <a:rPr lang="en-US" sz="2800" b="1" dirty="0"/>
              <a:t>  Leading countries in global merchandise trade in terms of imports (U.S.) and exports (China).</a:t>
            </a:r>
            <a:endParaRPr lang="en-US" sz="2800" dirty="0"/>
          </a:p>
        </p:txBody>
      </p:sp>
      <p:sp>
        <p:nvSpPr>
          <p:cNvPr id="3" name="Content Placeholder 2"/>
          <p:cNvSpPr>
            <a:spLocks noGrp="1"/>
          </p:cNvSpPr>
          <p:nvPr>
            <p:ph idx="1"/>
          </p:nvPr>
        </p:nvSpPr>
        <p:spPr>
          <a:xfrm>
            <a:off x="457200" y="1638300"/>
            <a:ext cx="8229600" cy="4914900"/>
          </a:xfrm>
        </p:spPr>
        <p:txBody>
          <a:bodyPr/>
          <a:lstStyle/>
          <a:p>
            <a:pPr marL="0" indent="0">
              <a:buNone/>
            </a:pPr>
            <a:r>
              <a:rPr lang="en-US" dirty="0"/>
              <a:t> From lowest to highest, the graph plots France, the Netherlands, Japan, Germany, the U.S., and  China based on their imports and exports. The graph shows France imports slightly more than the Netherlands, and the U.S. imports more than China, with Germany in the middle.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2 </a:t>
            </a:r>
            <a:r>
              <a:rPr lang="en-US" sz="2800" dirty="0">
                <a:solidFill>
                  <a:srgbClr val="7493E2"/>
                </a:solidFill>
                <a:effectLst>
                  <a:outerShdw blurRad="38100" dist="38100" dir="2700000" algn="tl">
                    <a:srgbClr val="DDDDDD"/>
                  </a:outerShdw>
                </a:effectLst>
              </a:rPr>
              <a:t>FIGURE 6-2</a:t>
            </a:r>
            <a:r>
              <a:rPr lang="en-US" sz="2800" b="1" dirty="0"/>
              <a:t>  Protectionism hinders world trade when countries raise prices and limit supply through tariff and quota policies.</a:t>
            </a:r>
            <a:endParaRPr lang="en-US" sz="2800" dirty="0"/>
          </a:p>
        </p:txBody>
      </p:sp>
      <p:sp>
        <p:nvSpPr>
          <p:cNvPr id="3" name="Content Placeholder 2"/>
          <p:cNvSpPr>
            <a:spLocks noGrp="1"/>
          </p:cNvSpPr>
          <p:nvPr>
            <p:ph idx="1"/>
          </p:nvPr>
        </p:nvSpPr>
        <p:spPr>
          <a:xfrm>
            <a:off x="457200" y="1765300"/>
            <a:ext cx="8229600" cy="4787900"/>
          </a:xfrm>
        </p:spPr>
        <p:txBody>
          <a:bodyPr/>
          <a:lstStyle/>
          <a:p>
            <a:pPr marL="0" indent="0">
              <a:buNone/>
            </a:pPr>
            <a:r>
              <a:rPr lang="en-US" dirty="0"/>
              <a:t>Protectionism breaks into two branches. Tariffs lead to an increase in prices, while quotas limit supply. Both branches lead to a decrease in world trade.</a:t>
            </a:r>
          </a:p>
        </p:txBody>
      </p:sp>
      <p:sp>
        <p:nvSpPr>
          <p:cNvPr id="6" name="Text Placeholder 5"/>
          <p:cNvSpPr>
            <a:spLocks noGrp="1"/>
          </p:cNvSpPr>
          <p:nvPr>
            <p:ph type="body" sz="quarter" idx="16"/>
          </p:nvPr>
        </p:nvSpPr>
        <p:spPr>
          <a:xfrm>
            <a:off x="3886200" y="6553200"/>
            <a:ext cx="1371600" cy="127000"/>
          </a:xfrm>
        </p:spPr>
        <p:txBody>
          <a:bodyPr/>
          <a:lstStyle/>
          <a:p>
            <a:r>
              <a:rPr lang="en-US" dirty="0">
                <a:hlinkClick r:id="rId2" action="ppaction://hlinksldjump"/>
              </a:rPr>
              <a:t>Return to slide</a:t>
            </a:r>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400" b="1" dirty="0">
                <a:solidFill>
                  <a:srgbClr val="A50532"/>
                </a:solidFill>
              </a:rPr>
              <a:t>A GLOBAL ENVIRONMENTAL SCAN</a:t>
            </a:r>
            <a:br>
              <a:rPr lang="en-US" altLang="ja-JP" sz="2400" b="1" dirty="0">
                <a:solidFill>
                  <a:srgbClr val="A50532"/>
                </a:solidFill>
              </a:rPr>
            </a:br>
            <a:r>
              <a:rPr lang="en-US" sz="1800" b="1" dirty="0">
                <a:solidFill>
                  <a:srgbClr val="A50532"/>
                </a:solidFill>
              </a:rPr>
              <a:t>CULTURAL DIVERSITY</a:t>
            </a:r>
            <a:endParaRPr lang="en-US" sz="24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Two advertisements, one English, one Italian, show the same rear shot of a Mini Cooper. The English ad's copy reads “stop staring at my boot,” while the Italian ad translates to “stop looking at my rear.”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4 </a:t>
            </a:r>
            <a:r>
              <a:rPr lang="en-US" sz="2800" dirty="0">
                <a:solidFill>
                  <a:srgbClr val="7493E2"/>
                </a:solidFill>
                <a:effectLst>
                  <a:outerShdw blurRad="38100" dist="38100" dir="2700000" algn="tl">
                    <a:srgbClr val="DDDDDD"/>
                  </a:outerShdw>
                </a:effectLst>
              </a:rPr>
              <a:t>FIGURE 6-4</a:t>
            </a:r>
            <a:r>
              <a:rPr lang="en-US" sz="2800" b="1" dirty="0"/>
              <a:t>  Alternative global market-entry strategies</a:t>
            </a:r>
            <a:endParaRPr lang="en-US" sz="28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dirty="0"/>
              <a:t>Four stages are shown.</a:t>
            </a:r>
          </a:p>
          <a:p>
            <a:pPr marL="0" indent="0">
              <a:buNone/>
            </a:pPr>
            <a:r>
              <a:rPr lang="en-US" dirty="0"/>
              <a:t>The first stage, exporting, has low profit potential and the least amount of control.</a:t>
            </a:r>
          </a:p>
          <a:p>
            <a:pPr marL="0" indent="0">
              <a:buNone/>
            </a:pPr>
            <a:r>
              <a:rPr lang="en-US" dirty="0"/>
              <a:t>The second stage, licensing, increases in profit potential and control.</a:t>
            </a:r>
          </a:p>
          <a:p>
            <a:pPr marL="0" indent="0">
              <a:buNone/>
            </a:pPr>
            <a:r>
              <a:rPr lang="en-US" dirty="0"/>
              <a:t>The third stage, joint venture, sees a marked increase in profit potential and control.</a:t>
            </a:r>
          </a:p>
          <a:p>
            <a:pPr marL="0" indent="0">
              <a:buNone/>
            </a:pPr>
            <a:r>
              <a:rPr lang="en-US" dirty="0"/>
              <a:t>The fourth stage, direct investment, sees the highest amounts of profit potential and control.</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5 </a:t>
            </a:r>
            <a:r>
              <a:rPr lang="en-US" sz="2800" dirty="0">
                <a:solidFill>
                  <a:srgbClr val="7493E2"/>
                </a:solidFill>
                <a:effectLst>
                  <a:outerShdw blurRad="38100" dist="38100" dir="2700000" algn="tl">
                    <a:srgbClr val="DDDDDD"/>
                  </a:outerShdw>
                </a:effectLst>
              </a:rPr>
              <a:t>FIGURE 6-5</a:t>
            </a:r>
            <a:r>
              <a:rPr lang="en-US" sz="2800" b="1" dirty="0"/>
              <a:t>  Five product and promotion strategies for global marketing</a:t>
            </a:r>
            <a:endParaRPr lang="en-US" sz="28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Five product and promotion strategies are based on combinations of product emphasis and promotion emphasis. </a:t>
            </a:r>
          </a:p>
          <a:p>
            <a:pPr marL="0" indent="0">
              <a:buNone/>
            </a:pPr>
            <a:r>
              <a:rPr lang="en-US" dirty="0"/>
              <a:t>Product extension strategy (same product, same promotion).</a:t>
            </a:r>
          </a:p>
          <a:p>
            <a:pPr marL="0" indent="0">
              <a:buNone/>
            </a:pPr>
            <a:r>
              <a:rPr lang="en-US" dirty="0"/>
              <a:t>Communication adaption strategy (same product, adapt promotion).</a:t>
            </a:r>
          </a:p>
          <a:p>
            <a:pPr marL="0" indent="0">
              <a:buNone/>
            </a:pPr>
            <a:r>
              <a:rPr lang="en-US" dirty="0"/>
              <a:t>Product adaption strategy (adapt product, same promotion).</a:t>
            </a:r>
          </a:p>
          <a:p>
            <a:pPr marL="0" indent="0">
              <a:buNone/>
            </a:pPr>
            <a:r>
              <a:rPr lang="en-US" dirty="0"/>
              <a:t>Dual adaption strategy (adapt product, adapt promotion).</a:t>
            </a:r>
          </a:p>
          <a:p>
            <a:pPr marL="0" indent="0">
              <a:buNone/>
            </a:pPr>
            <a:r>
              <a:rPr lang="en-US" dirty="0"/>
              <a:t>Product invention strategy (create new product, same promotion or adapt promotion).</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6-6</a:t>
            </a:r>
            <a:r>
              <a:rPr lang="en-US" sz="2800" b="1" dirty="0"/>
              <a:t>  Channels of distribution in global marketing</a:t>
            </a:r>
            <a:endParaRPr lang="en-US" sz="28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The channels of distribution start with the seller, then go to the seller's international marketing headquarters, followed by the channels between nations, the channels within a  foreign nation, and end with the final consumer.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7 </a:t>
            </a:r>
            <a:r>
              <a:rPr lang="en-US" sz="2800" dirty="0">
                <a:solidFill>
                  <a:srgbClr val="7493E2"/>
                </a:solidFill>
                <a:effectLst>
                  <a:outerShdw blurRad="38100" dist="38100" dir="2700000" algn="tl">
                    <a:srgbClr val="DDDDDD"/>
                  </a:outerShdw>
                </a:effectLst>
              </a:rPr>
              <a:t>FIGURE 1</a:t>
            </a:r>
            <a:r>
              <a:rPr lang="en-US" sz="2800" b="1" dirty="0"/>
              <a:t>  </a:t>
            </a:r>
            <a:r>
              <a:rPr lang="en-US" sz="2800" b="1" dirty="0">
                <a:solidFill>
                  <a:srgbClr val="A50532"/>
                </a:solidFill>
              </a:rPr>
              <a:t>Social and economic statistics for India in 2007 and China in 1995 </a:t>
            </a:r>
            <a:endParaRPr lang="en-US" sz="2800" dirty="0"/>
          </a:p>
        </p:txBody>
      </p:sp>
      <p:sp>
        <p:nvSpPr>
          <p:cNvPr id="3" name="Content Placeholder 2"/>
          <p:cNvSpPr>
            <a:spLocks noGrp="1"/>
          </p:cNvSpPr>
          <p:nvPr>
            <p:ph idx="1"/>
          </p:nvPr>
        </p:nvSpPr>
        <p:spPr>
          <a:xfrm>
            <a:off x="457200" y="1219200"/>
            <a:ext cx="8229600" cy="5334000"/>
          </a:xfrm>
        </p:spPr>
        <p:txBody>
          <a:bodyPr/>
          <a:lstStyle/>
          <a:p>
            <a:pPr marL="0" indent="0">
              <a:buNone/>
            </a:pPr>
            <a:r>
              <a:rPr lang="en-US" dirty="0"/>
              <a:t>India 2007. Population 1,136 million. Population age distribution 0 to 24, 52 percent; 25 to 49, 33 percent; 50 and older, 15 percent. Urban population 29.2 percent. Population per square mile 990. Gross domestic product 3,113 billion U.S. dollars. Per capita income 950 U.S. dollars. Direct selling sales percent of total cosmetics and skin care sales 3.3 percent.</a:t>
            </a:r>
          </a:p>
          <a:p>
            <a:pPr marL="0" indent="0">
              <a:buNone/>
            </a:pPr>
            <a:r>
              <a:rPr lang="en-US" dirty="0"/>
              <a:t>China 1995. Population 1,198 million. Population age distribution 0 to 24, 43 percent; 25 to 49, 39 percent; 50 and older, 18 percent. Urban population 29.0 percent. Population per square mile 332. Gross domestic product 728 billion U.S. dollars. Per capita income 399 U.S. dollars. Direct selling sales percent of total cosmetics and skin care sales 3.0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6-2</a:t>
            </a:r>
            <a:r>
              <a:rPr lang="en-US" sz="2400" b="1" dirty="0"/>
              <a:t>  Protectionism hinders world trade when countries raise prices and limit supply through tariff and quota policies.</a:t>
            </a:r>
            <a:endParaRPr lang="en-US" sz="2400" dirty="0"/>
          </a:p>
        </p:txBody>
      </p:sp>
      <p:pic>
        <p:nvPicPr>
          <p:cNvPr id="6" name="Content Placeholder 5" descr="A summary graphic of the impact of tariffs and quotas on world trad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2886" y="1342746"/>
            <a:ext cx="6970005" cy="5030822"/>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2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lnSpc>
                <a:spcPct val="105000"/>
              </a:lnSpc>
              <a:spcBef>
                <a:spcPct val="30000"/>
              </a:spcBef>
              <a:defRPr/>
            </a:pPr>
            <a:endParaRPr lang="en-US" b="1" dirty="0">
              <a:solidFill>
                <a:schemeClr val="accent2"/>
              </a:solidFill>
            </a:endParaRPr>
          </a:p>
        </p:txBody>
      </p:sp>
      <p:sp>
        <p:nvSpPr>
          <p:cNvPr id="6" name="Title 5"/>
          <p:cNvSpPr>
            <a:spLocks noGrp="1"/>
          </p:cNvSpPr>
          <p:nvPr>
            <p:ph type="title"/>
          </p:nvPr>
        </p:nvSpPr>
        <p:spPr/>
        <p:txBody>
          <a:bodyPr/>
          <a:lstStyle/>
          <a:p>
            <a:r>
              <a:rPr lang="en-US" sz="2800" b="1" dirty="0">
                <a:solidFill>
                  <a:srgbClr val="AA785A"/>
                </a:solidFill>
              </a:rPr>
              <a:t>MAKING RESPONSIBLE DECISIONS</a:t>
            </a:r>
            <a:br>
              <a:rPr lang="en-US" sz="2400" b="1" dirty="0">
                <a:solidFill>
                  <a:schemeClr val="accent2"/>
                </a:solidFill>
              </a:rPr>
            </a:br>
            <a:r>
              <a:rPr lang="en-US" sz="2000" b="1" dirty="0">
                <a:solidFill>
                  <a:srgbClr val="A50532"/>
                </a:solidFill>
              </a:rPr>
              <a:t>GLOBAL ETHICS AND GLOBAL ECONOMICS —</a:t>
            </a:r>
            <a:br>
              <a:rPr lang="en-US" sz="2000" b="1" dirty="0">
                <a:solidFill>
                  <a:srgbClr val="A50532"/>
                </a:solidFill>
              </a:rPr>
            </a:br>
            <a:r>
              <a:rPr lang="en-US" sz="2000" b="1" dirty="0">
                <a:solidFill>
                  <a:srgbClr val="A50532"/>
                </a:solidFill>
              </a:rPr>
              <a:t>THE CASE OF PROTECTIONISM</a:t>
            </a:r>
            <a:endParaRPr lang="en-US" sz="2000" dirty="0"/>
          </a:p>
        </p:txBody>
      </p:sp>
      <p:sp>
        <p:nvSpPr>
          <p:cNvPr id="7" name="Content Placeholder 6"/>
          <p:cNvSpPr>
            <a:spLocks noGrp="1"/>
          </p:cNvSpPr>
          <p:nvPr>
            <p:ph idx="1"/>
          </p:nvPr>
        </p:nvSpPr>
        <p:spPr>
          <a:xfrm>
            <a:off x="4638259" y="1961322"/>
            <a:ext cx="4022035" cy="4297363"/>
          </a:xfrm>
        </p:spPr>
        <p:txBody>
          <a:bodyPr/>
          <a:lstStyle/>
          <a:p>
            <a:pPr>
              <a:buFont typeface="Arial" panose="020B0604020202020204"/>
              <a:buChar char="•"/>
            </a:pPr>
            <a:r>
              <a:rPr lang="en-US" sz="2800" b="1" dirty="0"/>
              <a:t>Protectionism Earns Profits for Domestic Producers and Government</a:t>
            </a:r>
          </a:p>
          <a:p>
            <a:pPr>
              <a:buFont typeface="Arial" panose="020B0604020202020204"/>
              <a:buChar char="•"/>
            </a:pPr>
            <a:r>
              <a:rPr lang="en-US" sz="2800" b="1" dirty="0"/>
              <a:t>Japan: Consumers Pay $75-$100B/Year in Higher Prices</a:t>
            </a:r>
          </a:p>
          <a:p>
            <a:pPr>
              <a:buFont typeface="Arial" panose="020B0604020202020204"/>
              <a:buChar char="•"/>
            </a:pPr>
            <a:r>
              <a:rPr lang="en-US" sz="2800" b="1" dirty="0"/>
              <a:t>U.S.: $70B/Year</a:t>
            </a:r>
          </a:p>
        </p:txBody>
      </p:sp>
      <p:pic>
        <p:nvPicPr>
          <p:cNvPr id="13315" name="Picture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835" y="1728737"/>
            <a:ext cx="3941247" cy="4610802"/>
          </a:xfrm>
          <a:prstGeom prst="rect">
            <a:avLst/>
          </a:prstGeom>
          <a:noFill/>
          <a:ln>
            <a:noFill/>
          </a:ln>
        </p:spPr>
      </p:pic>
    </p:spTree>
  </p:cSld>
  <p:clrMapOvr>
    <a:masterClrMapping/>
  </p:clrMapOvr>
  <p:transition spd="med"/>
</p:sld>
</file>

<file path=ppt/theme/theme1.xml><?xml version="1.0" encoding="utf-8"?>
<a:theme xmlns:a="http://schemas.openxmlformats.org/drawingml/2006/main" name="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2190</Words>
  <Application>Microsoft Office PowerPoint</Application>
  <PresentationFormat>On-screen Show (4:3)</PresentationFormat>
  <Paragraphs>275</Paragraphs>
  <Slides>78</Slides>
  <Notes>69</Notes>
  <HiddenSlides>33</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78</vt:i4>
      </vt:variant>
    </vt:vector>
  </HeadingPairs>
  <TitlesOfParts>
    <vt:vector size="93" baseType="lpstr">
      <vt:lpstr>ＭＳ Ｐゴシック</vt:lpstr>
      <vt:lpstr>ＭＳ Ｐゴシック</vt:lpstr>
      <vt:lpstr>Arial</vt:lpstr>
      <vt:lpstr>ArumSans Bold</vt:lpstr>
      <vt:lpstr>ArumSans Regular</vt:lpstr>
      <vt:lpstr>Calibri</vt:lpstr>
      <vt:lpstr>Cantoria MT Std</vt:lpstr>
      <vt:lpstr>Vectipede Rg</vt:lpstr>
      <vt:lpstr>FIRST, BREAK, LAST slides</vt:lpstr>
      <vt:lpstr>Alternate FIRST, BREAK, LAST slides</vt:lpstr>
      <vt:lpstr>Plain BODY/MAIN CONTENT</vt:lpstr>
      <vt:lpstr>Red bar footer BODY/MAIN CONTENT</vt:lpstr>
      <vt:lpstr>PLAIN Section Divider, Quotes, Callouts</vt:lpstr>
      <vt:lpstr>RED FOOTER Section Divider, Quotes, Callouts</vt:lpstr>
      <vt:lpstr>Blank Presentation</vt:lpstr>
      <vt:lpstr>Understanding and Reaching Global Consumers and Markets</vt:lpstr>
      <vt:lpstr>LEARNING OBJECTIVES (LO)  AFTER READING CHAPTER 6, YOU SHOULD BE ABLE TO: (1 of 2)</vt:lpstr>
      <vt:lpstr>LEARNING OBJECTIVES (LO)  AFTER READING CHAPTER 6, YOU SHOULD BE ABLE TO: (2 of 2)</vt:lpstr>
      <vt:lpstr>TRANSFORMING THE WAY INDIA BUYS: AMAZON BUILDS OPERATION FROM GROUND TO CLOUD</vt:lpstr>
      <vt:lpstr>DYNAMICS OF WORLD TRADE</vt:lpstr>
      <vt:lpstr>FIGURE 6-1  Leading countries in global merchandise trade in terms of imports (U.S.) and exports (China).</vt:lpstr>
      <vt:lpstr>MARKETING IN A BORDERLESS ECONOMIC WORLD TREND 1—DECLINE OF ECONOMIC PROTECTIONISM</vt:lpstr>
      <vt:lpstr>FIGURE 6-2  Protectionism hinders world trade when countries raise prices and limit supply through tariff and quota policies.</vt:lpstr>
      <vt:lpstr>MAKING RESPONSIBLE DECISIONS GLOBAL ETHICS AND GLOBAL ECONOMICS — THE CASE OF PROTECTIONISM</vt:lpstr>
      <vt:lpstr>MARKETING IN A BORDERLESS ECONOMIC WORLD TREND 2—RISE OF ECONOMIC INTEGRATION</vt:lpstr>
      <vt:lpstr>FIGURE 6-3  The European Union in 2017 consists of 28 countries with more than 500 million consumers.</vt:lpstr>
      <vt:lpstr>MARKETING IN A BORDERLESS ECONOMIC WORLD TREND 3—GLOBAL COMPETITION FOR GLOBAL CUSTOMERS</vt:lpstr>
      <vt:lpstr>FIGURE 6-A  Global Companies and Marketing Strategy</vt:lpstr>
      <vt:lpstr>MARKETING IN A BORDERLESS ECONOMIC WORLD TREND 3—GLOBAL COMPANIES FOR GLOBAL CUSTOMERS</vt:lpstr>
      <vt:lpstr>MARKETING IN A BORDERLESS ECONOMIC WORLD TREND 3—GLOBAL CUSTOMERS</vt:lpstr>
      <vt:lpstr>MARKETING MATTERS The Global Teenager—A Market of 2 Billion Voracious Consumers</vt:lpstr>
      <vt:lpstr>MARKETING IN A BORDERLESS ECONOMIC WORLD TREND 4 — NETWORKED GLOBAL MARKETPLACE</vt:lpstr>
      <vt:lpstr>MARKETING IN A BORDERLESS ECONOMIC WORLD TREND 5 — GROWING ECONOMIC ESPIONAGE</vt:lpstr>
      <vt:lpstr>A GLOBAL ENVIRONMENTAL SCAN CULTURAL DIVERSITY (1 of 3)</vt:lpstr>
      <vt:lpstr>FIGURE 6-B  Cultural Appreciation</vt:lpstr>
      <vt:lpstr>A GLOBAL ENVIRONMENTAL SCAN CULTURAL DIVERSITY (2 of 3)</vt:lpstr>
      <vt:lpstr>A GLOBAL ENVIRONMENTAL SCAN CULTURAL DIVERSITY (3 of 3)</vt:lpstr>
      <vt:lpstr>A GLOBAL ENVIRONMENTAL SCAN ECONOMIC CONSIDERATIONS (1 of 2)</vt:lpstr>
      <vt:lpstr>A GLOBAL ENVIRONMENTAL SCAN ECONOMIC CONSIDERATIONS (2 of 2)</vt:lpstr>
      <vt:lpstr>POLITICAL STABILITY</vt:lpstr>
      <vt:lpstr>A GLOBAL ENVIRONMENTAL SCAN POLITICAL-REGULATORY CLIMATE</vt:lpstr>
      <vt:lpstr>COMPARING MARKET-ENTRY STRATEGIES ALTERNATIVE APPROACHES</vt:lpstr>
      <vt:lpstr>FIGURE 6-4  Alternative global market-entry strategies</vt:lpstr>
      <vt:lpstr>MARKETING MATTERS Creative Cosmetics and Creative Export Marketing in Japan</vt:lpstr>
      <vt:lpstr>GLOBAL MARKET-ENTRY STRATEGIES LICENSING</vt:lpstr>
      <vt:lpstr>GLOBAL MARKET-ENTRY STRATEGIES JOINT VENTURE </vt:lpstr>
      <vt:lpstr>CRAFTING A WORLDWIDE MARKETING PROGRAM PRODUCT AND PROMOTION STRATEGIES (1 of 2)</vt:lpstr>
      <vt:lpstr>FIGURE 6-5  Five product and promotion strategies for global marketing</vt:lpstr>
      <vt:lpstr>CRAFTING A WORLDWIDE MARKETING PROGRAM PRODUCT AND PROMOTION STRATEGIES (2 of 2)</vt:lpstr>
      <vt:lpstr>FIGURE 6-6  Channels of distribution in global marketing</vt:lpstr>
      <vt:lpstr>CRAFTING A WORLDWIDE MARKETING PROGRAM DISTRIBUTION AND PRICING STRATEGIES</vt:lpstr>
      <vt:lpstr>VIDEO CASE 7 MARY KAY, INC.: BUILDING A BRAND IN INDIA</vt:lpstr>
      <vt:lpstr>FIGURE 1  Social and economic statistics for India in 2007 and China in 1995 </vt:lpstr>
      <vt:lpstr>VIDEO CASE 7 Mary Kay (1 of 3)</vt:lpstr>
      <vt:lpstr>VIDEO CASE 7 Mary Kay (2 of 3)</vt:lpstr>
      <vt:lpstr>VIDEO CASE 7 Mary Kay (3 of 3)</vt:lpstr>
      <vt:lpstr>IN-CLASS ACTIVITY 6-1</vt:lpstr>
      <vt:lpstr>ICA 6-1 Carmex Healing Cream (U.S. to European Markets)</vt:lpstr>
      <vt:lpstr>Carmex Handout.</vt:lpstr>
      <vt:lpstr>Carmex Handout Answers.</vt:lpstr>
      <vt:lpstr>Countertrade</vt:lpstr>
      <vt:lpstr>Gross Domestic Product (GDP)</vt:lpstr>
      <vt:lpstr>Balance of Trade</vt:lpstr>
      <vt:lpstr>Economic Espionage Act (1996)</vt:lpstr>
      <vt:lpstr>Protectionism</vt:lpstr>
      <vt:lpstr>Tariffs</vt:lpstr>
      <vt:lpstr>Quota</vt:lpstr>
      <vt:lpstr>World Trade Organization (WTO)</vt:lpstr>
      <vt:lpstr>Global Competition</vt:lpstr>
      <vt:lpstr>Strategic Alliances</vt:lpstr>
      <vt:lpstr>Multidomestic Marketing Strategy</vt:lpstr>
      <vt:lpstr>Global Marketing Strategy</vt:lpstr>
      <vt:lpstr>Global Brand</vt:lpstr>
      <vt:lpstr>Global Consumers</vt:lpstr>
      <vt:lpstr>Cross-Cultural Analysis</vt:lpstr>
      <vt:lpstr>Values</vt:lpstr>
      <vt:lpstr>Customs</vt:lpstr>
      <vt:lpstr>Foreign Corrupt Practices Act (1977)</vt:lpstr>
      <vt:lpstr>Cultural Symbols</vt:lpstr>
      <vt:lpstr>Back Translation</vt:lpstr>
      <vt:lpstr>Currency Exchange Rate</vt:lpstr>
      <vt:lpstr>Exporting</vt:lpstr>
      <vt:lpstr>Joint Venture</vt:lpstr>
      <vt:lpstr>Direct Investment</vt:lpstr>
      <vt:lpstr>Dumping</vt:lpstr>
      <vt:lpstr>Gray Market</vt:lpstr>
      <vt:lpstr>Appendix 1 FIGURE 6-1  Leading countries in global merchandise trade in terms of imports (U.S.) and exports (China).</vt:lpstr>
      <vt:lpstr>Appendix 2 FIGURE 6-2  Protectionism hinders world trade when countries raise prices and limit supply through tariff and quota policies.</vt:lpstr>
      <vt:lpstr>Appendix 3 A GLOBAL ENVIRONMENTAL SCAN CULTURAL DIVERSITY</vt:lpstr>
      <vt:lpstr>Appendix 4 FIGURE 6-4  Alternative global market-entry strategies</vt:lpstr>
      <vt:lpstr>Appendix 5 FIGURE 6-5  Five product and promotion strategies for global marketing</vt:lpstr>
      <vt:lpstr>Appendix 6 FIGURE 6-6  Channels of distribution in global marketing</vt:lpstr>
      <vt:lpstr>Appendix 7 FIGURE 1  Social and economic statistics for India in 2007 and China in 1995 </vt:lpstr>
    </vt:vector>
  </TitlesOfParts>
  <Company>Vessey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Vessey</dc:creator>
  <cp:lastModifiedBy>Tonya Trybula</cp:lastModifiedBy>
  <cp:revision>503</cp:revision>
  <cp:lastPrinted>2016-03-22T21:29:00Z</cp:lastPrinted>
  <dcterms:created xsi:type="dcterms:W3CDTF">2013-10-14T03:32:00Z</dcterms:created>
  <dcterms:modified xsi:type="dcterms:W3CDTF">2016-12-19T00:59:20Z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1033-10.1.0.5783</vt:lpwstr>
  </property>
</Properties>
</file>